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1.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4.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3.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6.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8-11.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8.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9.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10.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11.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8-11.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13.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14.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4, 6, 8-14.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Air Conditioning.pdf, pages 15.</a:t>
            </a:r>
          </a:p>
          <a:p>
            <a:r>
              <a:t>- 한국어 문안은 사용자가 제공한 원문을 번역·편집하여 구성.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rcRect l="27746" r="27746"/>
          <a:stretch>
            <a:fillRect/>
          </a:stretch>
        </p:blipFill>
        <p:spPr>
          <a:xfrm>
            <a:off x="6171672" y="475360"/>
            <a:ext cx="5866344" cy="6135879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710AE04-44E4-4724-89C1-B0F095F005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9D32326-9632-4527-8538-EDBDAEF8FEF9}"/>
              </a:ext>
            </a:extLst>
          </p:cNvPr>
          <p:cNvSpPr>
            <a:spLocks noGrp="1"/>
          </p:cNvSpPr>
          <p:nvPr/>
        </p:nvSpPr>
        <p:spPr>
          <a:xfrm>
            <a:off x="723900" y="72390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20BED8"/>
                </a:solidFill>
              </a:defRPr>
            </a:pPr>
            <a:r>
              <a:rPr sz="1500" b="1">
                <a:solidFill>
                  <a:srgbClr val="20BED8"/>
                </a:solidFill>
              </a:rPr>
              <a:t>TEDRAIL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F97F18B-72AD-4563-AABF-CBC53638D144}"/>
              </a:ext>
            </a:extLst>
          </p:cNvPr>
          <p:cNvSpPr>
            <a:spLocks noGrp="1"/>
          </p:cNvSpPr>
          <p:nvPr/>
        </p:nvSpPr>
        <p:spPr>
          <a:xfrm>
            <a:off x="723900" y="1752600"/>
            <a:ext cx="5715000" cy="13525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철도차량용</a:t>
            </a:r>
          </a:p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공조시스템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E5022CD-18E5-4456-9C9C-27790C6D09EB}"/>
              </a:ext>
            </a:extLst>
          </p:cNvPr>
          <p:cNvSpPr>
            <a:spLocks noGrp="1"/>
          </p:cNvSpPr>
          <p:nvPr/>
        </p:nvSpPr>
        <p:spPr>
          <a:xfrm>
            <a:off x="762000" y="3543300"/>
            <a:ext cx="5715000" cy="4953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75" b="0">
                <a:solidFill>
                  <a:srgbClr val="EAF6FA"/>
                </a:solidFill>
              </a:defRPr>
            </a:pPr>
            <a:r>
              <a:rPr sz="1575" b="0">
                <a:solidFill>
                  <a:srgbClr val="EAF6FA"/>
                </a:solidFill>
              </a:rPr>
              <a:t>쾌적함과 신뢰성을 함께 설계하는 통합 HVAC 솔루션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4048054-C1F0-4901-AA7D-B7178C23B7ED}"/>
              </a:ext>
            </a:extLst>
          </p:cNvPr>
          <p:cNvSpPr>
            <a:spLocks noGrp="1"/>
          </p:cNvSpPr>
          <p:nvPr/>
        </p:nvSpPr>
        <p:spPr>
          <a:xfrm>
            <a:off x="762000" y="4495800"/>
            <a:ext cx="4762500" cy="9525"/>
          </a:xfrm>
          <a:prstGeom prst="rect">
            <a:avLst/>
          </a:prstGeom>
          <a:solidFill>
            <a:srgbClr val="7D9BAA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6461BDA-C0BD-4369-A576-F478D9C4BFC8}"/>
              </a:ext>
            </a:extLst>
          </p:cNvPr>
          <p:cNvSpPr>
            <a:spLocks noGrp="1"/>
          </p:cNvSpPr>
          <p:nvPr/>
        </p:nvSpPr>
        <p:spPr>
          <a:xfrm>
            <a:off x="762000" y="47434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EC9"/>
                </a:solidFill>
              </a:defRPr>
            </a:pPr>
            <a:r>
              <a:rPr sz="1125" b="1">
                <a:solidFill>
                  <a:srgbClr val="A9BEC9"/>
                </a:solidFill>
              </a:rPr>
              <a:t>KOREAN PRODUCT PROFILE  ·  2026</a:t>
            </a:r>
          </a:p>
        </p:txBody>
      </p:sp>
    </p:spTree>
    <p:extLst>
      <p:ext uri="{BB962C8B-B14F-4D97-AF65-F5344CB8AC3E}">
        <p14:creationId xmlns:p14="http://schemas.microsoft.com/office/powerpoint/2010/main" val="209296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EF18D136-4414-4F1F-AF79-11D05DBD7C00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0BED8"/>
                </a:solidFill>
              </a:defRPr>
            </a:pPr>
            <a:r>
              <a:rPr sz="1050" b="1">
                <a:solidFill>
                  <a:srgbClr val="20BED8"/>
                </a:solidFill>
              </a:rPr>
              <a:t>COMPANY PROFILE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FBEE02C-955E-4F7D-9CFC-DE78B2B4EA1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신뢰할 수 있는 철도 장비 파트너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48C7DB0-A4ED-4D44-BD53-2B5A73BC230D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45B0537-6FAF-46A6-BFDF-579FEB465B94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EC9"/>
                </a:solidFill>
              </a:defRPr>
            </a:pPr>
            <a:r>
              <a:rPr sz="975" b="1">
                <a:solidFill>
                  <a:srgbClr val="A9BEC9"/>
                </a:solidFill>
              </a:rPr>
              <a:t>02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35A38B-5D72-41A9-B99D-1A0B3ADF51FB}"/>
              </a:ext>
            </a:extLst>
          </p:cNvPr>
          <p:cNvSpPr>
            <a:spLocks noGrp="1"/>
          </p:cNvSpPr>
          <p:nvPr/>
        </p:nvSpPr>
        <p:spPr>
          <a:xfrm>
            <a:off x="666750" y="2000250"/>
            <a:ext cx="171450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000" b="1">
                <a:solidFill>
                  <a:srgbClr val="20BED8"/>
                </a:solidFill>
              </a:defRPr>
            </a:pPr>
            <a:r>
              <a:rPr sz="3000" b="1">
                <a:solidFill>
                  <a:srgbClr val="20BED8"/>
                </a:solidFill>
              </a:rPr>
              <a:t>4개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072C1B7-0FD3-4E16-B2B1-D9C84F555E46}"/>
              </a:ext>
            </a:extLst>
          </p:cNvPr>
          <p:cNvSpPr>
            <a:spLocks noGrp="1"/>
          </p:cNvSpPr>
          <p:nvPr/>
        </p:nvSpPr>
        <p:spPr>
          <a:xfrm>
            <a:off x="666750" y="253365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6FA"/>
                </a:solidFill>
              </a:defRPr>
            </a:pPr>
            <a:r>
              <a:rPr sz="1200" b="0">
                <a:solidFill>
                  <a:srgbClr val="EAF6FA"/>
                </a:solidFill>
              </a:rPr>
              <a:t>생산기지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2BBC75-2CEE-49C2-BB60-AA80BF0F1D88}"/>
              </a:ext>
            </a:extLst>
          </p:cNvPr>
          <p:cNvSpPr>
            <a:spLocks noGrp="1"/>
          </p:cNvSpPr>
          <p:nvPr/>
        </p:nvSpPr>
        <p:spPr>
          <a:xfrm>
            <a:off x="2876550" y="2000250"/>
            <a:ext cx="228600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000" b="1">
                <a:solidFill>
                  <a:srgbClr val="20BED8"/>
                </a:solidFill>
              </a:defRPr>
            </a:pPr>
            <a:r>
              <a:rPr sz="2400" b="1" dirty="0">
                <a:solidFill>
                  <a:srgbClr val="20BED8"/>
                </a:solidFill>
              </a:rPr>
              <a:t>190에이커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D26B6A6-84BC-468A-A53D-337335D6522D}"/>
              </a:ext>
            </a:extLst>
          </p:cNvPr>
          <p:cNvSpPr>
            <a:spLocks noGrp="1"/>
          </p:cNvSpPr>
          <p:nvPr/>
        </p:nvSpPr>
        <p:spPr>
          <a:xfrm>
            <a:off x="2876550" y="253365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6FA"/>
                </a:solidFill>
              </a:defRPr>
            </a:pPr>
            <a:r>
              <a:rPr sz="1200" b="0">
                <a:solidFill>
                  <a:srgbClr val="EAF6FA"/>
                </a:solidFill>
              </a:rPr>
              <a:t>생산 부지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41ADA98-A091-4B42-BFFD-2DB943EFACD0}"/>
              </a:ext>
            </a:extLst>
          </p:cNvPr>
          <p:cNvSpPr>
            <a:spLocks noGrp="1"/>
          </p:cNvSpPr>
          <p:nvPr/>
        </p:nvSpPr>
        <p:spPr>
          <a:xfrm>
            <a:off x="666750" y="3371850"/>
            <a:ext cx="171450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000" b="1">
                <a:solidFill>
                  <a:srgbClr val="20BED8"/>
                </a:solidFill>
              </a:defRPr>
            </a:pPr>
            <a:r>
              <a:rPr sz="3000" b="1">
                <a:solidFill>
                  <a:srgbClr val="20BED8"/>
                </a:solidFill>
              </a:rPr>
              <a:t>100대+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B5A9A05-CBBF-41D3-B75E-29AEE8842E6F}"/>
              </a:ext>
            </a:extLst>
          </p:cNvPr>
          <p:cNvSpPr>
            <a:spLocks noGrp="1"/>
          </p:cNvSpPr>
          <p:nvPr/>
        </p:nvSpPr>
        <p:spPr>
          <a:xfrm>
            <a:off x="666750" y="390525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6FA"/>
                </a:solidFill>
              </a:defRPr>
            </a:pPr>
            <a:r>
              <a:rPr sz="1200" b="0">
                <a:solidFill>
                  <a:srgbClr val="EAF6FA"/>
                </a:solidFill>
              </a:rPr>
              <a:t>생산설비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CA6F1E7-0F64-4025-BA7A-855930DF5B98}"/>
              </a:ext>
            </a:extLst>
          </p:cNvPr>
          <p:cNvSpPr>
            <a:spLocks noGrp="1"/>
          </p:cNvSpPr>
          <p:nvPr/>
        </p:nvSpPr>
        <p:spPr>
          <a:xfrm>
            <a:off x="2876550" y="3371850"/>
            <a:ext cx="171450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000" b="1">
                <a:solidFill>
                  <a:srgbClr val="20BED8"/>
                </a:solidFill>
              </a:defRPr>
            </a:pPr>
            <a:r>
              <a:rPr sz="3000" b="1">
                <a:solidFill>
                  <a:srgbClr val="20BED8"/>
                </a:solidFill>
              </a:rPr>
              <a:t>75명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7A24CCF-4654-46B0-8619-F93D94ABF62A}"/>
              </a:ext>
            </a:extLst>
          </p:cNvPr>
          <p:cNvSpPr>
            <a:spLocks noGrp="1"/>
          </p:cNvSpPr>
          <p:nvPr/>
        </p:nvSpPr>
        <p:spPr>
          <a:xfrm>
            <a:off x="2876550" y="390525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6FA"/>
                </a:solidFill>
              </a:defRPr>
            </a:pPr>
            <a:r>
              <a:rPr sz="1200" b="0">
                <a:solidFill>
                  <a:srgbClr val="EAF6FA"/>
                </a:solidFill>
              </a:rPr>
              <a:t>기술 인력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9BFC32C-B6FA-4BED-98E5-BE5DDB0E2CB6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209550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000" b="1">
                <a:solidFill>
                  <a:srgbClr val="20BED8"/>
                </a:solidFill>
              </a:defRPr>
            </a:pPr>
            <a:r>
              <a:rPr sz="3000" b="1">
                <a:solidFill>
                  <a:srgbClr val="20BED8"/>
                </a:solidFill>
              </a:rPr>
              <a:t>20개국+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B696BB6-0231-4760-86B1-65D6635782F6}"/>
              </a:ext>
            </a:extLst>
          </p:cNvPr>
          <p:cNvSpPr>
            <a:spLocks noGrp="1"/>
          </p:cNvSpPr>
          <p:nvPr/>
        </p:nvSpPr>
        <p:spPr>
          <a:xfrm>
            <a:off x="666750" y="5295900"/>
            <a:ext cx="2095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6FA"/>
                </a:solidFill>
              </a:defRPr>
            </a:pPr>
            <a:r>
              <a:rPr sz="1200" b="0">
                <a:solidFill>
                  <a:srgbClr val="EAF6FA"/>
                </a:solidFill>
              </a:rPr>
              <a:t>고객 네트워크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0122" y="1892595"/>
            <a:ext cx="6864976" cy="385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9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4DAF6E13-4DFF-43D2-B876-5C4D05AF3ABB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COMPANY PROFILE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A8807BA-4127-4625-9B19-D4B811442245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중국에서 동남아까지 확장한 생산 네트워크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22CEBB-5F43-4780-9F08-70F2D0F9213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55A4412-D380-408F-B318-CC9ED00DA351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03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570545" y="1377477"/>
            <a:ext cx="7539682" cy="423895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9B0835EF-4415-46DB-A23C-90CDFC0DF39A}"/>
              </a:ext>
            </a:extLst>
          </p:cNvPr>
          <p:cNvSpPr>
            <a:spLocks noGrp="1"/>
          </p:cNvSpPr>
          <p:nvPr/>
        </p:nvSpPr>
        <p:spPr>
          <a:xfrm>
            <a:off x="666750" y="5759303"/>
            <a:ext cx="108585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102B38"/>
                </a:solidFill>
              </a:defRPr>
            </a:pPr>
            <a:r>
              <a:rPr sz="1800" b="1" dirty="0">
                <a:solidFill>
                  <a:srgbClr val="102B38"/>
                </a:solidFill>
              </a:rPr>
              <a:t>2011년 </a:t>
            </a:r>
            <a:r>
              <a:rPr sz="1800" b="1" dirty="0" err="1">
                <a:solidFill>
                  <a:srgbClr val="102B38"/>
                </a:solidFill>
              </a:rPr>
              <a:t>설립</a:t>
            </a:r>
            <a:r>
              <a:rPr sz="1800" b="1" dirty="0">
                <a:solidFill>
                  <a:srgbClr val="102B38"/>
                </a:solidFill>
              </a:rPr>
              <a:t> </a:t>
            </a:r>
            <a:r>
              <a:rPr sz="1800" b="1" dirty="0" err="1">
                <a:solidFill>
                  <a:srgbClr val="102B38"/>
                </a:solidFill>
              </a:rPr>
              <a:t>이후</a:t>
            </a:r>
            <a:r>
              <a:rPr sz="1800" b="1" dirty="0">
                <a:solidFill>
                  <a:srgbClr val="102B38"/>
                </a:solidFill>
              </a:rPr>
              <a:t> </a:t>
            </a:r>
            <a:r>
              <a:rPr sz="1800" b="1" dirty="0" err="1">
                <a:solidFill>
                  <a:srgbClr val="102B38"/>
                </a:solidFill>
              </a:rPr>
              <a:t>생산기지와</a:t>
            </a:r>
            <a:r>
              <a:rPr sz="1800" b="1" dirty="0">
                <a:solidFill>
                  <a:srgbClr val="102B38"/>
                </a:solidFill>
              </a:rPr>
              <a:t> </a:t>
            </a:r>
            <a:r>
              <a:rPr sz="1800" b="1" dirty="0" err="1">
                <a:solidFill>
                  <a:srgbClr val="102B38"/>
                </a:solidFill>
              </a:rPr>
              <a:t>공급망을</a:t>
            </a:r>
            <a:r>
              <a:rPr sz="1800" b="1" dirty="0">
                <a:solidFill>
                  <a:srgbClr val="102B38"/>
                </a:solidFill>
              </a:rPr>
              <a:t> </a:t>
            </a:r>
            <a:r>
              <a:rPr sz="1800" b="1" dirty="0" err="1">
                <a:solidFill>
                  <a:srgbClr val="102B38"/>
                </a:solidFill>
              </a:rPr>
              <a:t>단계적으로</a:t>
            </a:r>
            <a:r>
              <a:rPr sz="1800" b="1" dirty="0">
                <a:solidFill>
                  <a:srgbClr val="102B38"/>
                </a:solidFill>
              </a:rPr>
              <a:t> </a:t>
            </a:r>
            <a:r>
              <a:rPr sz="1800" b="1" dirty="0" err="1">
                <a:solidFill>
                  <a:srgbClr val="102B38"/>
                </a:solidFill>
              </a:rPr>
              <a:t>확대</a:t>
            </a:r>
            <a:endParaRPr sz="1800" b="1" dirty="0">
              <a:solidFill>
                <a:srgbClr val="102B38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20D7D27-F7D4-4C75-BEBC-48F72E8CD8AD}"/>
              </a:ext>
            </a:extLst>
          </p:cNvPr>
          <p:cNvSpPr>
            <a:spLocks noGrp="1"/>
          </p:cNvSpPr>
          <p:nvPr/>
        </p:nvSpPr>
        <p:spPr>
          <a:xfrm>
            <a:off x="666750" y="6276975"/>
            <a:ext cx="108585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275" b="0">
                <a:solidFill>
                  <a:srgbClr val="5E7886"/>
                </a:solidFill>
              </a:defRPr>
            </a:pPr>
            <a:r>
              <a:rPr sz="1275" b="0" dirty="0">
                <a:solidFill>
                  <a:srgbClr val="5E7886"/>
                </a:solidFill>
              </a:rPr>
              <a:t>2026년 </a:t>
            </a:r>
            <a:r>
              <a:rPr sz="1275" b="0" dirty="0" err="1">
                <a:solidFill>
                  <a:srgbClr val="5E7886"/>
                </a:solidFill>
              </a:rPr>
              <a:t>인도네시아</a:t>
            </a:r>
            <a:r>
              <a:rPr sz="1275" b="0" dirty="0">
                <a:solidFill>
                  <a:srgbClr val="5E7886"/>
                </a:solidFill>
              </a:rPr>
              <a:t> 제2 </a:t>
            </a:r>
            <a:r>
              <a:rPr sz="1275" b="0" dirty="0" err="1">
                <a:solidFill>
                  <a:srgbClr val="5E7886"/>
                </a:solidFill>
              </a:rPr>
              <a:t>생산기지</a:t>
            </a:r>
            <a:r>
              <a:rPr sz="1275" b="0" dirty="0">
                <a:solidFill>
                  <a:srgbClr val="5E7886"/>
                </a:solidFill>
              </a:rPr>
              <a:t> </a:t>
            </a:r>
            <a:r>
              <a:rPr sz="1275" b="0" dirty="0" err="1">
                <a:solidFill>
                  <a:srgbClr val="5E7886"/>
                </a:solidFill>
              </a:rPr>
              <a:t>준비</a:t>
            </a:r>
            <a:endParaRPr sz="1275" b="0" dirty="0">
              <a:solidFill>
                <a:srgbClr val="5E78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03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CBA117A4-19B6-4F5E-9BEB-0AF1EA0EC46B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QUALITY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D170852-0ED7-4890-8127-A0CF6B6A8F0E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국제 규격 기반의 품질·용접 관리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4CA1099-1AAD-4472-81CB-10C097F6F78D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C56E9CC-C700-4453-9D00-72F1C6C0E89B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04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1895803"/>
            <a:ext cx="6572250" cy="3695043"/>
          </a:xfrm>
          <a:prstGeom prst="rect">
            <a:avLst/>
          </a:prstGeom>
        </p:spPr>
      </p:pic>
      <p:sp>
        <p:nvSpPr>
          <p:cNvPr id="6" name="모서리가 둥근 직사각형 5">
            <a:extLst>
              <a:ext uri="{FF2B5EF4-FFF2-40B4-BE49-F238E27FC236}">
                <a16:creationId xmlns:a16="http://schemas.microsoft.com/office/drawing/2014/main" id="{7C1F5238-8400-4AF5-A69A-4890DE6BED3A}"/>
              </a:ext>
            </a:extLst>
          </p:cNvPr>
          <p:cNvSpPr>
            <a:spLocks noGrp="1"/>
          </p:cNvSpPr>
          <p:nvPr/>
        </p:nvSpPr>
        <p:spPr>
          <a:xfrm>
            <a:off x="7677150" y="1809750"/>
            <a:ext cx="3657600" cy="3733800"/>
          </a:xfrm>
          <a:prstGeom prst="roundRect">
            <a:avLst>
              <a:gd name="adj" fmla="val 4688"/>
            </a:avLst>
          </a:prstGeom>
          <a:solidFill>
            <a:srgbClr val="061B2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4C3892A-4DD1-48AB-9D88-7AF7D435DB60}"/>
              </a:ext>
            </a:extLst>
          </p:cNvPr>
          <p:cNvSpPr>
            <a:spLocks noGrp="1"/>
          </p:cNvSpPr>
          <p:nvPr/>
        </p:nvSpPr>
        <p:spPr>
          <a:xfrm>
            <a:off x="8039100" y="209550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인증 체계</a:t>
            </a:r>
          </a:p>
        </p:txBody>
      </p:sp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ED4C3921-E8E0-4499-9F3B-38567603B943}"/>
              </a:ext>
            </a:extLst>
          </p:cNvPr>
          <p:cNvSpPr>
            <a:spLocks noGrp="1"/>
          </p:cNvSpPr>
          <p:nvPr/>
        </p:nvSpPr>
        <p:spPr>
          <a:xfrm>
            <a:off x="8039100" y="27813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906F410-3055-4205-B8EE-3AAC5968C955}"/>
              </a:ext>
            </a:extLst>
          </p:cNvPr>
          <p:cNvSpPr>
            <a:spLocks noGrp="1"/>
          </p:cNvSpPr>
          <p:nvPr/>
        </p:nvSpPr>
        <p:spPr>
          <a:xfrm>
            <a:off x="8324850" y="2647950"/>
            <a:ext cx="2590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6FA"/>
                </a:solidFill>
              </a:defRPr>
            </a:pPr>
            <a:r>
              <a:rPr sz="1275" b="0">
                <a:solidFill>
                  <a:srgbClr val="EAF6FA"/>
                </a:solidFill>
              </a:rPr>
              <a:t>ISO 9001 품질경영</a:t>
            </a:r>
          </a:p>
        </p:txBody>
      </p: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F811F8B9-2944-48AE-BC74-25E65AA62112}"/>
              </a:ext>
            </a:extLst>
          </p:cNvPr>
          <p:cNvSpPr>
            <a:spLocks noGrp="1"/>
          </p:cNvSpPr>
          <p:nvPr/>
        </p:nvSpPr>
        <p:spPr>
          <a:xfrm>
            <a:off x="8039100" y="32956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B680325-0998-4CA2-935D-ECD1B2161DC7}"/>
              </a:ext>
            </a:extLst>
          </p:cNvPr>
          <p:cNvSpPr>
            <a:spLocks noGrp="1"/>
          </p:cNvSpPr>
          <p:nvPr/>
        </p:nvSpPr>
        <p:spPr>
          <a:xfrm>
            <a:off x="8324850" y="3162300"/>
            <a:ext cx="2590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1">
                <a:solidFill>
                  <a:srgbClr val="EAF6FA"/>
                </a:solidFill>
              </a:defRPr>
            </a:pPr>
            <a:r>
              <a:rPr sz="1275" b="1">
                <a:solidFill>
                  <a:srgbClr val="EAF6FA"/>
                </a:solidFill>
              </a:rPr>
              <a:t>ISO 22163 철도산업 품질</a:t>
            </a:r>
          </a:p>
        </p:txBody>
      </p:sp>
      <p:sp>
        <p:nvSpPr>
          <p:cNvPr id="12" name="모서리가 둥근 직사각형 11">
            <a:extLst>
              <a:ext uri="{FF2B5EF4-FFF2-40B4-BE49-F238E27FC236}">
                <a16:creationId xmlns:a16="http://schemas.microsoft.com/office/drawing/2014/main" id="{F50F6B74-382D-4995-895C-7E9BD3E98CCE}"/>
              </a:ext>
            </a:extLst>
          </p:cNvPr>
          <p:cNvSpPr>
            <a:spLocks noGrp="1"/>
          </p:cNvSpPr>
          <p:nvPr/>
        </p:nvSpPr>
        <p:spPr>
          <a:xfrm>
            <a:off x="8039100" y="38100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3AADCCC-3385-49AF-8F7F-3696BD716511}"/>
              </a:ext>
            </a:extLst>
          </p:cNvPr>
          <p:cNvSpPr>
            <a:spLocks noGrp="1"/>
          </p:cNvSpPr>
          <p:nvPr/>
        </p:nvSpPr>
        <p:spPr>
          <a:xfrm>
            <a:off x="8324850" y="3676650"/>
            <a:ext cx="2590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6FA"/>
                </a:solidFill>
              </a:defRPr>
            </a:pPr>
            <a:r>
              <a:rPr sz="1275" b="0">
                <a:solidFill>
                  <a:srgbClr val="EAF6FA"/>
                </a:solidFill>
              </a:rPr>
              <a:t>ISO 14000 환경경영</a:t>
            </a:r>
          </a:p>
        </p:txBody>
      </p:sp>
      <p:sp>
        <p:nvSpPr>
          <p:cNvPr id="14" name="모서리가 둥근 직사각형 13">
            <a:extLst>
              <a:ext uri="{FF2B5EF4-FFF2-40B4-BE49-F238E27FC236}">
                <a16:creationId xmlns:a16="http://schemas.microsoft.com/office/drawing/2014/main" id="{4535120C-4645-43C6-81FC-79FA21C9131E}"/>
              </a:ext>
            </a:extLst>
          </p:cNvPr>
          <p:cNvSpPr>
            <a:spLocks noGrp="1"/>
          </p:cNvSpPr>
          <p:nvPr/>
        </p:nvSpPr>
        <p:spPr>
          <a:xfrm>
            <a:off x="8039100" y="43243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4A6E7BA-7ED7-425A-8DC1-7B979D2EFA00}"/>
              </a:ext>
            </a:extLst>
          </p:cNvPr>
          <p:cNvSpPr>
            <a:spLocks noGrp="1"/>
          </p:cNvSpPr>
          <p:nvPr/>
        </p:nvSpPr>
        <p:spPr>
          <a:xfrm>
            <a:off x="8324850" y="4191000"/>
            <a:ext cx="2590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EAF6FA"/>
                </a:solidFill>
              </a:defRPr>
            </a:pPr>
            <a:r>
              <a:rPr sz="1275" b="0">
                <a:solidFill>
                  <a:srgbClr val="EAF6FA"/>
                </a:solidFill>
              </a:rPr>
              <a:t>ISO 18000 안전보건</a:t>
            </a:r>
          </a:p>
        </p:txBody>
      </p:sp>
      <p:sp>
        <p:nvSpPr>
          <p:cNvPr id="16" name="모서리가 둥근 직사각형 15">
            <a:extLst>
              <a:ext uri="{FF2B5EF4-FFF2-40B4-BE49-F238E27FC236}">
                <a16:creationId xmlns:a16="http://schemas.microsoft.com/office/drawing/2014/main" id="{7E33E870-87C6-4FF9-8FB1-8D5AB48CE265}"/>
              </a:ext>
            </a:extLst>
          </p:cNvPr>
          <p:cNvSpPr>
            <a:spLocks noGrp="1"/>
          </p:cNvSpPr>
          <p:nvPr/>
        </p:nvSpPr>
        <p:spPr>
          <a:xfrm>
            <a:off x="8039100" y="4838700"/>
            <a:ext cx="95250" cy="95250"/>
          </a:xfrm>
          <a:prstGeom prst="roundRect">
            <a:avLst>
              <a:gd name="adj" fmla="val 50000"/>
            </a:avLst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FE20660-05A9-4B07-959A-9115CCA6EEE6}"/>
              </a:ext>
            </a:extLst>
          </p:cNvPr>
          <p:cNvSpPr>
            <a:spLocks noGrp="1"/>
          </p:cNvSpPr>
          <p:nvPr/>
        </p:nvSpPr>
        <p:spPr>
          <a:xfrm>
            <a:off x="8324850" y="4705350"/>
            <a:ext cx="25908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1">
                <a:solidFill>
                  <a:srgbClr val="EAF6FA"/>
                </a:solidFill>
              </a:defRPr>
            </a:pPr>
            <a:r>
              <a:rPr sz="1275" b="1">
                <a:solidFill>
                  <a:srgbClr val="EAF6FA"/>
                </a:solidFill>
              </a:rPr>
              <a:t>EN 15085 철도차량 용접</a:t>
            </a:r>
          </a:p>
        </p:txBody>
      </p:sp>
    </p:spTree>
    <p:extLst>
      <p:ext uri="{BB962C8B-B14F-4D97-AF65-F5344CB8AC3E}">
        <p14:creationId xmlns:p14="http://schemas.microsoft.com/office/powerpoint/2010/main" val="1819338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CB15BFC1-5FD4-48C7-A78D-C3B907139073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0BED8"/>
                </a:solidFill>
              </a:defRPr>
            </a:pPr>
            <a:r>
              <a:rPr sz="1050" b="1">
                <a:solidFill>
                  <a:srgbClr val="20BED8"/>
                </a:solidFill>
              </a:rPr>
              <a:t>HVAC TECHNOLOGY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78FB7B9-1A27-46C7-A245-B565C0C59CF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철도 운행환경에 최적화된 공조 설계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3EBDE4A-DC96-49FD-9FC4-0E8B8FFDA6B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0AFC9C4-1284-4359-BD0D-8234CB315D9C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EC9"/>
                </a:solidFill>
              </a:defRPr>
            </a:pPr>
            <a:r>
              <a:rPr sz="975" b="1">
                <a:solidFill>
                  <a:srgbClr val="A9BEC9"/>
                </a:solidFill>
              </a:rPr>
              <a:t>05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12F9E35-AEF4-4133-9929-485F5FEC8853}"/>
              </a:ext>
            </a:extLst>
          </p:cNvPr>
          <p:cNvSpPr>
            <a:spLocks noGrp="1"/>
          </p:cNvSpPr>
          <p:nvPr/>
        </p:nvSpPr>
        <p:spPr>
          <a:xfrm>
            <a:off x="685800" y="1885950"/>
            <a:ext cx="4572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0BED8"/>
                </a:solidFill>
              </a:defRPr>
            </a:pPr>
            <a:r>
              <a:rPr sz="1200" b="1">
                <a:solidFill>
                  <a:srgbClr val="20BED8"/>
                </a:solidFill>
              </a:rPr>
              <a:t>01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FFEF4D9-94B5-4C81-A936-7CB4534D2F78}"/>
              </a:ext>
            </a:extLst>
          </p:cNvPr>
          <p:cNvSpPr>
            <a:spLocks noGrp="1"/>
          </p:cNvSpPr>
          <p:nvPr/>
        </p:nvSpPr>
        <p:spPr>
          <a:xfrm>
            <a:off x="1333500" y="185737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경량화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9C9D00C-47E9-4FB7-BCC1-C0F370468A04}"/>
              </a:ext>
            </a:extLst>
          </p:cNvPr>
          <p:cNvSpPr>
            <a:spLocks noGrp="1"/>
          </p:cNvSpPr>
          <p:nvPr/>
        </p:nvSpPr>
        <p:spPr>
          <a:xfrm>
            <a:off x="3333750" y="1885950"/>
            <a:ext cx="504825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6FA"/>
                </a:solidFill>
              </a:defRPr>
            </a:pPr>
            <a:r>
              <a:rPr sz="1350" b="0">
                <a:solidFill>
                  <a:srgbClr val="EAF6FA"/>
                </a:solidFill>
              </a:rPr>
              <a:t>알루미늄 합금 박스 구조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7284D20-ECCC-4F16-963C-1B8AD59E9711}"/>
              </a:ext>
            </a:extLst>
          </p:cNvPr>
          <p:cNvSpPr>
            <a:spLocks noGrp="1"/>
          </p:cNvSpPr>
          <p:nvPr/>
        </p:nvSpPr>
        <p:spPr>
          <a:xfrm>
            <a:off x="1333500" y="2362200"/>
            <a:ext cx="7048500" cy="9525"/>
          </a:xfrm>
          <a:prstGeom prst="rect">
            <a:avLst/>
          </a:prstGeom>
          <a:solidFill>
            <a:srgbClr val="23445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BF5EA14-E2F5-4A05-AAC5-5DB9BDFD2891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4572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0BED8"/>
                </a:solidFill>
              </a:defRPr>
            </a:pPr>
            <a:r>
              <a:rPr sz="1200" b="1">
                <a:solidFill>
                  <a:srgbClr val="20BED8"/>
                </a:solidFill>
              </a:rPr>
              <a:t>02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8517FF-404D-4127-8BB5-6E80AF8850E0}"/>
              </a:ext>
            </a:extLst>
          </p:cNvPr>
          <p:cNvSpPr>
            <a:spLocks noGrp="1"/>
          </p:cNvSpPr>
          <p:nvPr/>
        </p:nvSpPr>
        <p:spPr>
          <a:xfrm>
            <a:off x="1333500" y="263842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기밀성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B9D82BD-BC94-42D1-B329-46B993ACAA6F}"/>
              </a:ext>
            </a:extLst>
          </p:cNvPr>
          <p:cNvSpPr>
            <a:spLocks noGrp="1"/>
          </p:cNvSpPr>
          <p:nvPr/>
        </p:nvSpPr>
        <p:spPr>
          <a:xfrm>
            <a:off x="3333750" y="2667000"/>
            <a:ext cx="504825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6FA"/>
                </a:solidFill>
              </a:defRPr>
            </a:pPr>
            <a:r>
              <a:rPr sz="1350" b="0">
                <a:solidFill>
                  <a:srgbClr val="EAF6FA"/>
                </a:solidFill>
              </a:rPr>
              <a:t>고속 운행 압력파 대응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CBB1438-6828-4699-B001-FF75365037A6}"/>
              </a:ext>
            </a:extLst>
          </p:cNvPr>
          <p:cNvSpPr>
            <a:spLocks noGrp="1"/>
          </p:cNvSpPr>
          <p:nvPr/>
        </p:nvSpPr>
        <p:spPr>
          <a:xfrm>
            <a:off x="1333500" y="3143250"/>
            <a:ext cx="7048500" cy="9525"/>
          </a:xfrm>
          <a:prstGeom prst="rect">
            <a:avLst/>
          </a:prstGeom>
          <a:solidFill>
            <a:srgbClr val="23445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B12BA2A-0BEB-4E4A-B2C2-11F88ACD250C}"/>
              </a:ext>
            </a:extLst>
          </p:cNvPr>
          <p:cNvSpPr>
            <a:spLocks noGrp="1"/>
          </p:cNvSpPr>
          <p:nvPr/>
        </p:nvSpPr>
        <p:spPr>
          <a:xfrm>
            <a:off x="685800" y="3448050"/>
            <a:ext cx="4572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0BED8"/>
                </a:solidFill>
              </a:defRPr>
            </a:pPr>
            <a:r>
              <a:rPr sz="1200" b="1">
                <a:solidFill>
                  <a:srgbClr val="20BED8"/>
                </a:solidFill>
              </a:rPr>
              <a:t>03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246B8C2-34A9-4F8A-A440-E5FD886E7ECD}"/>
              </a:ext>
            </a:extLst>
          </p:cNvPr>
          <p:cNvSpPr>
            <a:spLocks noGrp="1"/>
          </p:cNvSpPr>
          <p:nvPr/>
        </p:nvSpPr>
        <p:spPr>
          <a:xfrm>
            <a:off x="1333500" y="341947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저소음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65E4F3E-A750-49FD-9371-E215DFEEF448}"/>
              </a:ext>
            </a:extLst>
          </p:cNvPr>
          <p:cNvSpPr>
            <a:spLocks noGrp="1"/>
          </p:cNvSpPr>
          <p:nvPr/>
        </p:nvSpPr>
        <p:spPr>
          <a:xfrm>
            <a:off x="3333750" y="3448050"/>
            <a:ext cx="504825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6FA"/>
                </a:solidFill>
              </a:defRPr>
            </a:pPr>
            <a:r>
              <a:rPr sz="1350" b="0">
                <a:solidFill>
                  <a:srgbClr val="EAF6FA"/>
                </a:solidFill>
              </a:rPr>
              <a:t>방진·흡음 설계, 실내 60dB(A)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8F924C7-642E-47CD-935D-746366EF23C9}"/>
              </a:ext>
            </a:extLst>
          </p:cNvPr>
          <p:cNvSpPr>
            <a:spLocks noGrp="1"/>
          </p:cNvSpPr>
          <p:nvPr/>
        </p:nvSpPr>
        <p:spPr>
          <a:xfrm>
            <a:off x="1333500" y="3924300"/>
            <a:ext cx="7048500" cy="9525"/>
          </a:xfrm>
          <a:prstGeom prst="rect">
            <a:avLst/>
          </a:prstGeom>
          <a:solidFill>
            <a:srgbClr val="23445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20E50CE-ADBF-4953-9909-9A6DA3F5EDDC}"/>
              </a:ext>
            </a:extLst>
          </p:cNvPr>
          <p:cNvSpPr>
            <a:spLocks noGrp="1"/>
          </p:cNvSpPr>
          <p:nvPr/>
        </p:nvSpPr>
        <p:spPr>
          <a:xfrm>
            <a:off x="685800" y="4229100"/>
            <a:ext cx="4572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0BED8"/>
                </a:solidFill>
              </a:defRPr>
            </a:pPr>
            <a:r>
              <a:rPr sz="1200" b="1">
                <a:solidFill>
                  <a:srgbClr val="20BED8"/>
                </a:solidFill>
              </a:rPr>
              <a:t>04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BFE35E0-3ABA-4B71-9601-3C9FCAB206F8}"/>
              </a:ext>
            </a:extLst>
          </p:cNvPr>
          <p:cNvSpPr>
            <a:spLocks noGrp="1"/>
          </p:cNvSpPr>
          <p:nvPr/>
        </p:nvSpPr>
        <p:spPr>
          <a:xfrm>
            <a:off x="1333500" y="420052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통합기능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8A44954-C341-4328-B611-1D7C94A2FF65}"/>
              </a:ext>
            </a:extLst>
          </p:cNvPr>
          <p:cNvSpPr>
            <a:spLocks noGrp="1"/>
          </p:cNvSpPr>
          <p:nvPr/>
        </p:nvSpPr>
        <p:spPr>
          <a:xfrm>
            <a:off x="3333750" y="4229100"/>
            <a:ext cx="504825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6FA"/>
                </a:solidFill>
              </a:defRPr>
            </a:pPr>
            <a:r>
              <a:rPr sz="1350" b="0">
                <a:solidFill>
                  <a:srgbClr val="EAF6FA"/>
                </a:solidFill>
              </a:rPr>
              <a:t>환기·난방·냉방·배기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457CD48-14DA-4B37-9912-482807593DC9}"/>
              </a:ext>
            </a:extLst>
          </p:cNvPr>
          <p:cNvSpPr>
            <a:spLocks noGrp="1"/>
          </p:cNvSpPr>
          <p:nvPr/>
        </p:nvSpPr>
        <p:spPr>
          <a:xfrm>
            <a:off x="1333500" y="4705350"/>
            <a:ext cx="7048500" cy="9525"/>
          </a:xfrm>
          <a:prstGeom prst="rect">
            <a:avLst/>
          </a:prstGeom>
          <a:solidFill>
            <a:srgbClr val="23445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8956B00-18BF-4C5B-8335-99DB2B68BEAF}"/>
              </a:ext>
            </a:extLst>
          </p:cNvPr>
          <p:cNvSpPr>
            <a:spLocks noGrp="1"/>
          </p:cNvSpPr>
          <p:nvPr/>
        </p:nvSpPr>
        <p:spPr>
          <a:xfrm>
            <a:off x="685800" y="5010150"/>
            <a:ext cx="4572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1">
                <a:solidFill>
                  <a:srgbClr val="20BED8"/>
                </a:solidFill>
              </a:defRPr>
            </a:pPr>
            <a:r>
              <a:rPr sz="1200" b="1">
                <a:solidFill>
                  <a:srgbClr val="20BED8"/>
                </a:solidFill>
              </a:rPr>
              <a:t>05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E625E57-8F09-4AEF-9284-475F6092CC6E}"/>
              </a:ext>
            </a:extLst>
          </p:cNvPr>
          <p:cNvSpPr>
            <a:spLocks noGrp="1"/>
          </p:cNvSpPr>
          <p:nvPr/>
        </p:nvSpPr>
        <p:spPr>
          <a:xfrm>
            <a:off x="1333500" y="498157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유연한 설치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EBCF439-FA34-41CF-8A87-2D472D9A3494}"/>
              </a:ext>
            </a:extLst>
          </p:cNvPr>
          <p:cNvSpPr>
            <a:spLocks noGrp="1"/>
          </p:cNvSpPr>
          <p:nvPr/>
        </p:nvSpPr>
        <p:spPr>
          <a:xfrm>
            <a:off x="3333750" y="5010150"/>
            <a:ext cx="504825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6FA"/>
                </a:solidFill>
              </a:defRPr>
            </a:pPr>
            <a:r>
              <a:rPr sz="1350" b="0">
                <a:solidFill>
                  <a:srgbClr val="EAF6FA"/>
                </a:solidFill>
              </a:rPr>
              <a:t>차량 구조에 맞춘 지붕형 구성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1AE1D7A-49B0-4C98-93B5-5146CB82E37C}"/>
              </a:ext>
            </a:extLst>
          </p:cNvPr>
          <p:cNvSpPr>
            <a:spLocks noGrp="1"/>
          </p:cNvSpPr>
          <p:nvPr/>
        </p:nvSpPr>
        <p:spPr>
          <a:xfrm>
            <a:off x="1333500" y="5486400"/>
            <a:ext cx="7048500" cy="9525"/>
          </a:xfrm>
          <a:prstGeom prst="rect">
            <a:avLst/>
          </a:prstGeom>
          <a:solidFill>
            <a:srgbClr val="23445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72499" y="2505961"/>
            <a:ext cx="3422013" cy="192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76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071A3EA2-672B-4B2C-A640-4F1CB338488A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PRODUCT 01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0C4846F-2A85-48F6-823D-83E81243FE4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고속 운행 대응형 44kW 지붕형 공조장치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7E299AF-6C41-4C14-853B-BC7CD00661B1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FEE56EA-FBAC-4611-A088-02AA3720081D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06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59190" y="1956392"/>
            <a:ext cx="6335444" cy="356190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23DCDA5-1C8F-4116-8899-10FD8643D9F2}"/>
              </a:ext>
            </a:extLst>
          </p:cNvPr>
          <p:cNvSpPr>
            <a:spLocks noGrp="1"/>
          </p:cNvSpPr>
          <p:nvPr/>
        </p:nvSpPr>
        <p:spPr>
          <a:xfrm>
            <a:off x="647700" y="1847850"/>
            <a:ext cx="4857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025" b="1">
                <a:solidFill>
                  <a:srgbClr val="102B38"/>
                </a:solidFill>
              </a:defRPr>
            </a:pPr>
            <a:r>
              <a:rPr sz="2025" b="1">
                <a:solidFill>
                  <a:srgbClr val="102B38"/>
                </a:solidFill>
              </a:rPr>
              <a:t>알루미늄 경량 구조와 압력파 보호 설계를 적용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53BFB6C-3966-4785-9702-91D813296D0A}"/>
              </a:ext>
            </a:extLst>
          </p:cNvPr>
          <p:cNvSpPr>
            <a:spLocks noGrp="1"/>
          </p:cNvSpPr>
          <p:nvPr/>
        </p:nvSpPr>
        <p:spPr>
          <a:xfrm>
            <a:off x="685800" y="28956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냉방능력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C30D14D-B914-4875-9CA4-CA4C21170678}"/>
              </a:ext>
            </a:extLst>
          </p:cNvPr>
          <p:cNvSpPr>
            <a:spLocks noGrp="1"/>
          </p:cNvSpPr>
          <p:nvPr/>
        </p:nvSpPr>
        <p:spPr>
          <a:xfrm>
            <a:off x="2133600" y="28956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44 kW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07803C9-71B5-4827-997A-DCEA6C5A7065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환기풍량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1082831-0AD0-4391-9792-EAE2EC4A71A1}"/>
              </a:ext>
            </a:extLst>
          </p:cNvPr>
          <p:cNvSpPr>
            <a:spLocks noGrp="1"/>
          </p:cNvSpPr>
          <p:nvPr/>
        </p:nvSpPr>
        <p:spPr>
          <a:xfrm>
            <a:off x="2133600" y="33337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3,500–4,800 m³/h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DB35225-9D3D-448A-8086-0ED68C1239F5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주회로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5F9A7E5-4C80-4AAB-913A-22A6F95AFB6C}"/>
              </a:ext>
            </a:extLst>
          </p:cNvPr>
          <p:cNvSpPr>
            <a:spLocks noGrp="1"/>
          </p:cNvSpPr>
          <p:nvPr/>
        </p:nvSpPr>
        <p:spPr>
          <a:xfrm>
            <a:off x="2133600" y="37719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3상 AC 380V / 50Hz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E70A2D6-9E65-4461-8780-2FEFBCE6DA3A}"/>
              </a:ext>
            </a:extLst>
          </p:cNvPr>
          <p:cNvSpPr>
            <a:spLocks noGrp="1"/>
          </p:cNvSpPr>
          <p:nvPr/>
        </p:nvSpPr>
        <p:spPr>
          <a:xfrm>
            <a:off x="685800" y="42100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제어회로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84AFB7B-8A5D-42ED-8869-A9FCAD18999E}"/>
              </a:ext>
            </a:extLst>
          </p:cNvPr>
          <p:cNvSpPr>
            <a:spLocks noGrp="1"/>
          </p:cNvSpPr>
          <p:nvPr/>
        </p:nvSpPr>
        <p:spPr>
          <a:xfrm>
            <a:off x="2133600" y="42100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DC 110V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F6837BD-BF00-4986-B5D6-D9D3EF6798A4}"/>
              </a:ext>
            </a:extLst>
          </p:cNvPr>
          <p:cNvSpPr>
            <a:spLocks noGrp="1"/>
          </p:cNvSpPr>
          <p:nvPr/>
        </p:nvSpPr>
        <p:spPr>
          <a:xfrm>
            <a:off x="685800" y="46482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냉매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D1E5366-3402-4BCD-8635-A61D74B747CE}"/>
              </a:ext>
            </a:extLst>
          </p:cNvPr>
          <p:cNvSpPr>
            <a:spLocks noGrp="1"/>
          </p:cNvSpPr>
          <p:nvPr/>
        </p:nvSpPr>
        <p:spPr>
          <a:xfrm>
            <a:off x="2133600" y="46482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R407C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D6592C2-2D34-4908-A628-360E70AD0778}"/>
              </a:ext>
            </a:extLst>
          </p:cNvPr>
          <p:cNvSpPr>
            <a:spLocks noGrp="1"/>
          </p:cNvSpPr>
          <p:nvPr/>
        </p:nvSpPr>
        <p:spPr>
          <a:xfrm>
            <a:off x="685800" y="50863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크기·중량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E6CF7BE-A1E1-45BF-A79A-9936E2589794}"/>
              </a:ext>
            </a:extLst>
          </p:cNvPr>
          <p:cNvSpPr>
            <a:spLocks noGrp="1"/>
          </p:cNvSpPr>
          <p:nvPr/>
        </p:nvSpPr>
        <p:spPr>
          <a:xfrm>
            <a:off x="2133600" y="50863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2,800×1,800×540 mm · 850 kg</a:t>
            </a:r>
          </a:p>
        </p:txBody>
      </p:sp>
    </p:spTree>
    <p:extLst>
      <p:ext uri="{BB962C8B-B14F-4D97-AF65-F5344CB8AC3E}">
        <p14:creationId xmlns:p14="http://schemas.microsoft.com/office/powerpoint/2010/main" val="19539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15BAE915-0B7D-4BD8-8229-F21511C4B392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PRODUCT 02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EAD4C21-28F8-47BB-B3E2-7C35FD93F89D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반매립형 29–37kW 객실 공조장치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60FA96-EC90-408D-957A-ADDE6A71F452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B0FBFEF-C7AD-4A48-B9C9-2EA07937259E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07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4548" y="2014638"/>
            <a:ext cx="6272895" cy="341461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9C96031-03A4-4CE5-9671-37D5A332160B}"/>
              </a:ext>
            </a:extLst>
          </p:cNvPr>
          <p:cNvSpPr>
            <a:spLocks noGrp="1"/>
          </p:cNvSpPr>
          <p:nvPr/>
        </p:nvSpPr>
        <p:spPr>
          <a:xfrm>
            <a:off x="6477000" y="1847850"/>
            <a:ext cx="44767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025" b="1">
                <a:solidFill>
                  <a:srgbClr val="102B38"/>
                </a:solidFill>
              </a:defRPr>
            </a:pPr>
            <a:r>
              <a:rPr sz="2025" b="1">
                <a:solidFill>
                  <a:srgbClr val="102B38"/>
                </a:solidFill>
              </a:rPr>
              <a:t>하향 송풍·하부 환기 방식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D9E919D-0DCF-4B9E-B6E7-5EAF2CCF85AE}"/>
              </a:ext>
            </a:extLst>
          </p:cNvPr>
          <p:cNvSpPr>
            <a:spLocks noGrp="1"/>
          </p:cNvSpPr>
          <p:nvPr/>
        </p:nvSpPr>
        <p:spPr>
          <a:xfrm>
            <a:off x="6477000" y="2343150"/>
            <a:ext cx="4476750" cy="685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5E7886"/>
                </a:solidFill>
              </a:defRPr>
            </a:pPr>
            <a:r>
              <a:rPr sz="1350" b="0">
                <a:solidFill>
                  <a:srgbClr val="5E7886"/>
                </a:solidFill>
              </a:rPr>
              <a:t>지붕 반매립 설치 구조로 차량 외관과 객실 공간을 효율적으로 구성합니다.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1FE4817-BB84-4F43-B510-3BEA278BB1F7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냉방능력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2435B1A-B416-4106-916C-3AF1E9FD55B3}"/>
              </a:ext>
            </a:extLst>
          </p:cNvPr>
          <p:cNvSpPr>
            <a:spLocks noGrp="1"/>
          </p:cNvSpPr>
          <p:nvPr/>
        </p:nvSpPr>
        <p:spPr>
          <a:xfrm>
            <a:off x="2133600" y="33337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29–37 kW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3A41B36-23CB-4873-9CD6-3ECF1DD7CEF9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환기풍량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45CD515-E7F9-4045-87C7-00FB9D7DB7F1}"/>
              </a:ext>
            </a:extLst>
          </p:cNvPr>
          <p:cNvSpPr>
            <a:spLocks noGrp="1"/>
          </p:cNvSpPr>
          <p:nvPr/>
        </p:nvSpPr>
        <p:spPr>
          <a:xfrm>
            <a:off x="2133600" y="37719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3,500–4,000 m³/h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85ACC45-6F7B-407B-9185-AD7C3761AD8C}"/>
              </a:ext>
            </a:extLst>
          </p:cNvPr>
          <p:cNvSpPr>
            <a:spLocks noGrp="1"/>
          </p:cNvSpPr>
          <p:nvPr/>
        </p:nvSpPr>
        <p:spPr>
          <a:xfrm>
            <a:off x="685800" y="42100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전원·제어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C9FF144-8D94-4800-A51B-DFC747C15970}"/>
              </a:ext>
            </a:extLst>
          </p:cNvPr>
          <p:cNvSpPr>
            <a:spLocks noGrp="1"/>
          </p:cNvSpPr>
          <p:nvPr/>
        </p:nvSpPr>
        <p:spPr>
          <a:xfrm>
            <a:off x="2133600" y="42100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AC 380V / DC 110V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C35C4FD-C0D8-4C73-9628-991AC6A7E15A}"/>
              </a:ext>
            </a:extLst>
          </p:cNvPr>
          <p:cNvSpPr>
            <a:spLocks noGrp="1"/>
          </p:cNvSpPr>
          <p:nvPr/>
        </p:nvSpPr>
        <p:spPr>
          <a:xfrm>
            <a:off x="685800" y="46482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냉매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B1A59DD-5559-455E-BE60-C2F5F1CD4CB7}"/>
              </a:ext>
            </a:extLst>
          </p:cNvPr>
          <p:cNvSpPr>
            <a:spLocks noGrp="1"/>
          </p:cNvSpPr>
          <p:nvPr/>
        </p:nvSpPr>
        <p:spPr>
          <a:xfrm>
            <a:off x="2133600" y="46482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R407C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2E52241-E2B5-4C78-8003-BEDBD6E42B59}"/>
              </a:ext>
            </a:extLst>
          </p:cNvPr>
          <p:cNvSpPr>
            <a:spLocks noGrp="1"/>
          </p:cNvSpPr>
          <p:nvPr/>
        </p:nvSpPr>
        <p:spPr>
          <a:xfrm>
            <a:off x="685800" y="50863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크기·중량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9EBCF5-A540-4F6A-A6D4-0A44627174B1}"/>
              </a:ext>
            </a:extLst>
          </p:cNvPr>
          <p:cNvSpPr>
            <a:spLocks noGrp="1"/>
          </p:cNvSpPr>
          <p:nvPr/>
        </p:nvSpPr>
        <p:spPr>
          <a:xfrm>
            <a:off x="2133600" y="50863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3,500×1,600×400 mm · 650–750 kg</a:t>
            </a:r>
          </a:p>
        </p:txBody>
      </p:sp>
    </p:spTree>
    <p:extLst>
      <p:ext uri="{BB962C8B-B14F-4D97-AF65-F5344CB8AC3E}">
        <p14:creationId xmlns:p14="http://schemas.microsoft.com/office/powerpoint/2010/main" val="20250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D8D694FE-C715-4560-8460-316E3A864A7B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0BED8"/>
                </a:solidFill>
              </a:defRPr>
            </a:pPr>
            <a:r>
              <a:rPr sz="1050" b="1">
                <a:solidFill>
                  <a:srgbClr val="20BED8"/>
                </a:solidFill>
              </a:rPr>
              <a:t>PRODUCT 03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CF76150-77C4-45EE-B32B-A28AC7C95E3C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대용량 40–45kW 객실 공조장치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1CE494F-7651-4005-9FF7-48F2C4E9A261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1EBFFEA-6466-47F3-8A97-8B0FFFC2CC4D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EC9"/>
                </a:solidFill>
              </a:defRPr>
            </a:pPr>
            <a:r>
              <a:rPr sz="975" b="1">
                <a:solidFill>
                  <a:srgbClr val="A9BEC9"/>
                </a:solidFill>
              </a:rPr>
              <a:t>08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4459B0-DAF6-408A-91C4-33F4B0B244EE}"/>
              </a:ext>
            </a:extLst>
          </p:cNvPr>
          <p:cNvSpPr>
            <a:spLocks noGrp="1"/>
          </p:cNvSpPr>
          <p:nvPr/>
        </p:nvSpPr>
        <p:spPr>
          <a:xfrm>
            <a:off x="666750" y="1866900"/>
            <a:ext cx="485775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차량 주덕트와 연결되는 고풍량 시스템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8394DFA-103D-4851-846F-D745CC056185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4857750" cy="819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EAF6FA"/>
                </a:solidFill>
              </a:defRPr>
            </a:pPr>
            <a:r>
              <a:rPr sz="1350" b="0">
                <a:solidFill>
                  <a:srgbClr val="EAF6FA"/>
                </a:solidFill>
              </a:rPr>
              <a:t>공조 처리 공기를 차량 내 주덕트와 송풍구를 통해 객실로 공급하여 균일한 실내 온도를 구현합니다.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E818372-BA71-4F9F-811A-F4340C0D3AE3}"/>
              </a:ext>
            </a:extLst>
          </p:cNvPr>
          <p:cNvSpPr>
            <a:spLocks noGrp="1"/>
          </p:cNvSpPr>
          <p:nvPr/>
        </p:nvSpPr>
        <p:spPr>
          <a:xfrm>
            <a:off x="685800" y="37528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EC9"/>
                </a:solidFill>
              </a:defRPr>
            </a:pPr>
            <a:r>
              <a:rPr sz="1125" b="1">
                <a:solidFill>
                  <a:srgbClr val="A9BEC9"/>
                </a:solidFill>
              </a:rPr>
              <a:t>냉방능력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CA02A4D-5E7F-4BA7-AA50-A8C11CB55EB8}"/>
              </a:ext>
            </a:extLst>
          </p:cNvPr>
          <p:cNvSpPr>
            <a:spLocks noGrp="1"/>
          </p:cNvSpPr>
          <p:nvPr/>
        </p:nvSpPr>
        <p:spPr>
          <a:xfrm>
            <a:off x="2133600" y="37528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EAF6FA"/>
                </a:solidFill>
              </a:defRPr>
            </a:pPr>
            <a:r>
              <a:rPr sz="1350" b="1">
                <a:solidFill>
                  <a:srgbClr val="EAF6FA"/>
                </a:solidFill>
              </a:rPr>
              <a:t>40–45 kW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B79C67B-416E-4CCE-AE70-2B3937C0150F}"/>
              </a:ext>
            </a:extLst>
          </p:cNvPr>
          <p:cNvSpPr>
            <a:spLocks noGrp="1"/>
          </p:cNvSpPr>
          <p:nvPr/>
        </p:nvSpPr>
        <p:spPr>
          <a:xfrm>
            <a:off x="685800" y="41910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EC9"/>
                </a:solidFill>
              </a:defRPr>
            </a:pPr>
            <a:r>
              <a:rPr sz="1125" b="1">
                <a:solidFill>
                  <a:srgbClr val="A9BEC9"/>
                </a:solidFill>
              </a:rPr>
              <a:t>환기풍량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D1B6277-F2A0-426E-9BEF-802805816420}"/>
              </a:ext>
            </a:extLst>
          </p:cNvPr>
          <p:cNvSpPr>
            <a:spLocks noGrp="1"/>
          </p:cNvSpPr>
          <p:nvPr/>
        </p:nvSpPr>
        <p:spPr>
          <a:xfrm>
            <a:off x="2133600" y="41910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EAF6FA"/>
                </a:solidFill>
              </a:defRPr>
            </a:pPr>
            <a:r>
              <a:rPr sz="1350" b="1">
                <a:solidFill>
                  <a:srgbClr val="EAF6FA"/>
                </a:solidFill>
              </a:rPr>
              <a:t>4,000–6,000 m³/h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06D48D8-16FF-4905-8F5B-AF5531662836}"/>
              </a:ext>
            </a:extLst>
          </p:cNvPr>
          <p:cNvSpPr>
            <a:spLocks noGrp="1"/>
          </p:cNvSpPr>
          <p:nvPr/>
        </p:nvSpPr>
        <p:spPr>
          <a:xfrm>
            <a:off x="685800" y="46291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EC9"/>
                </a:solidFill>
              </a:defRPr>
            </a:pPr>
            <a:r>
              <a:rPr sz="1125" b="1">
                <a:solidFill>
                  <a:srgbClr val="A9BEC9"/>
                </a:solidFill>
              </a:rPr>
              <a:t>전원·제어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C452423-D6A8-46D1-9078-CA3AAE1B0B96}"/>
              </a:ext>
            </a:extLst>
          </p:cNvPr>
          <p:cNvSpPr>
            <a:spLocks noGrp="1"/>
          </p:cNvSpPr>
          <p:nvPr/>
        </p:nvSpPr>
        <p:spPr>
          <a:xfrm>
            <a:off x="2133600" y="46291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EAF6FA"/>
                </a:solidFill>
              </a:defRPr>
            </a:pPr>
            <a:r>
              <a:rPr sz="1350" b="1">
                <a:solidFill>
                  <a:srgbClr val="EAF6FA"/>
                </a:solidFill>
              </a:rPr>
              <a:t>AC 380V / DC 110V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6687410-3652-4BFC-A50B-13BCA6EE3FDC}"/>
              </a:ext>
            </a:extLst>
          </p:cNvPr>
          <p:cNvSpPr>
            <a:spLocks noGrp="1"/>
          </p:cNvSpPr>
          <p:nvPr/>
        </p:nvSpPr>
        <p:spPr>
          <a:xfrm>
            <a:off x="685800" y="50673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A9BEC9"/>
                </a:solidFill>
              </a:defRPr>
            </a:pPr>
            <a:r>
              <a:rPr sz="1125" b="1">
                <a:solidFill>
                  <a:srgbClr val="A9BEC9"/>
                </a:solidFill>
              </a:rPr>
              <a:t>크기·중량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97C4E09-4E6E-4602-8D6F-32A15F4FCD5B}"/>
              </a:ext>
            </a:extLst>
          </p:cNvPr>
          <p:cNvSpPr>
            <a:spLocks noGrp="1"/>
          </p:cNvSpPr>
          <p:nvPr/>
        </p:nvSpPr>
        <p:spPr>
          <a:xfrm>
            <a:off x="2133600" y="50673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EAF6FA"/>
                </a:solidFill>
              </a:defRPr>
            </a:pPr>
            <a:r>
              <a:rPr sz="1350" b="1">
                <a:solidFill>
                  <a:srgbClr val="EAF6FA"/>
                </a:solidFill>
              </a:rPr>
              <a:t>2,800×2,100×650 mm · 850 kg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0" y="2073349"/>
            <a:ext cx="6392177" cy="359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99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CB5F4AD2-ADBD-42CA-B00F-E0324B1284BF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PRODUCT 04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9E8B2AF-C1F8-4A52-8EAC-DB05CDD176B1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소형 공간용 5.4kW 공조장치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24E826A-76C8-43B0-893E-F35067EBD4DC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8DE1313-7969-4CD3-A967-CD731DC8696B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09</a:t>
            </a: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983" y="1943100"/>
            <a:ext cx="6539141" cy="367642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A77B25E-DEE4-458C-A153-C0153A23A32D}"/>
              </a:ext>
            </a:extLst>
          </p:cNvPr>
          <p:cNvSpPr>
            <a:spLocks noGrp="1"/>
          </p:cNvSpPr>
          <p:nvPr/>
        </p:nvSpPr>
        <p:spPr>
          <a:xfrm>
            <a:off x="6534150" y="1943100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025" b="1">
                <a:solidFill>
                  <a:srgbClr val="102B38"/>
                </a:solidFill>
              </a:defRPr>
            </a:pPr>
            <a:r>
              <a:rPr sz="2025" b="1">
                <a:solidFill>
                  <a:srgbClr val="102B38"/>
                </a:solidFill>
              </a:rPr>
              <a:t>컴팩트한 크기, 독립적인 온도 제어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7F37606-B552-44D0-9E23-F5D0747616D7}"/>
              </a:ext>
            </a:extLst>
          </p:cNvPr>
          <p:cNvSpPr>
            <a:spLocks noGrp="1"/>
          </p:cNvSpPr>
          <p:nvPr/>
        </p:nvSpPr>
        <p:spPr>
          <a:xfrm>
            <a:off x="6534150" y="2609850"/>
            <a:ext cx="41910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0">
                <a:solidFill>
                  <a:srgbClr val="5E7886"/>
                </a:solidFill>
              </a:defRPr>
            </a:pPr>
            <a:r>
              <a:rPr sz="1350" b="0">
                <a:solidFill>
                  <a:srgbClr val="5E7886"/>
                </a:solidFill>
              </a:rPr>
              <a:t>소형 객실과 제한된 설치 공간을 위한 저용량 공조 솔루션입니다.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9D167E1-C090-4B3D-97CA-C9C6B99395E9}"/>
              </a:ext>
            </a:extLst>
          </p:cNvPr>
          <p:cNvSpPr>
            <a:spLocks noGrp="1"/>
          </p:cNvSpPr>
          <p:nvPr/>
        </p:nvSpPr>
        <p:spPr>
          <a:xfrm>
            <a:off x="685800" y="34861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냉방능력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68EEFF2-C0D5-4ADE-9A0E-E6C7C8D8F74B}"/>
              </a:ext>
            </a:extLst>
          </p:cNvPr>
          <p:cNvSpPr>
            <a:spLocks noGrp="1"/>
          </p:cNvSpPr>
          <p:nvPr/>
        </p:nvSpPr>
        <p:spPr>
          <a:xfrm>
            <a:off x="2133600" y="34861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5.4 kW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B28F18-F93B-463C-BD9F-13D1B959CE0A}"/>
              </a:ext>
            </a:extLst>
          </p:cNvPr>
          <p:cNvSpPr>
            <a:spLocks noGrp="1"/>
          </p:cNvSpPr>
          <p:nvPr/>
        </p:nvSpPr>
        <p:spPr>
          <a:xfrm>
            <a:off x="685800" y="39243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환기풍량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0411C2C-F341-4284-BFAA-BCC725DABD42}"/>
              </a:ext>
            </a:extLst>
          </p:cNvPr>
          <p:cNvSpPr>
            <a:spLocks noGrp="1"/>
          </p:cNvSpPr>
          <p:nvPr/>
        </p:nvSpPr>
        <p:spPr>
          <a:xfrm>
            <a:off x="2133600" y="39243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700 m³/h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8E5255F-5611-4EB5-938B-E97E19B09CDC}"/>
              </a:ext>
            </a:extLst>
          </p:cNvPr>
          <p:cNvSpPr>
            <a:spLocks noGrp="1"/>
          </p:cNvSpPr>
          <p:nvPr/>
        </p:nvSpPr>
        <p:spPr>
          <a:xfrm>
            <a:off x="685800" y="43624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전원·제어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1A2D696-E2AD-4C3C-937E-9E26230DC964}"/>
              </a:ext>
            </a:extLst>
          </p:cNvPr>
          <p:cNvSpPr>
            <a:spLocks noGrp="1"/>
          </p:cNvSpPr>
          <p:nvPr/>
        </p:nvSpPr>
        <p:spPr>
          <a:xfrm>
            <a:off x="2133600" y="43624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AC 380V / DC 24V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0E10A87-ABCE-433F-B082-91F1B143FEBF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냉매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BCB2006-21EA-463F-9121-BFA7316F86EF}"/>
              </a:ext>
            </a:extLst>
          </p:cNvPr>
          <p:cNvSpPr>
            <a:spLocks noGrp="1"/>
          </p:cNvSpPr>
          <p:nvPr/>
        </p:nvSpPr>
        <p:spPr>
          <a:xfrm>
            <a:off x="2133600" y="480060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R407C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B313121-42DC-463D-9A24-B3958E810D39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125" b="1">
                <a:solidFill>
                  <a:srgbClr val="5E7886"/>
                </a:solidFill>
              </a:defRPr>
            </a:pPr>
            <a:r>
              <a:rPr sz="1125" b="1">
                <a:solidFill>
                  <a:srgbClr val="5E7886"/>
                </a:solidFill>
              </a:rPr>
              <a:t>크기·중량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64F6D41-1DE8-40B7-BB3B-8DC25B9F9957}"/>
              </a:ext>
            </a:extLst>
          </p:cNvPr>
          <p:cNvSpPr>
            <a:spLocks noGrp="1"/>
          </p:cNvSpPr>
          <p:nvPr/>
        </p:nvSpPr>
        <p:spPr>
          <a:xfrm>
            <a:off x="2133600" y="5238750"/>
            <a:ext cx="304800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102B38"/>
                </a:solidFill>
              </a:defRPr>
            </a:pPr>
            <a:r>
              <a:rPr sz="1350" b="1">
                <a:solidFill>
                  <a:srgbClr val="102B38"/>
                </a:solidFill>
              </a:rPr>
              <a:t>1,300×400×540 mm · 130 kg</a:t>
            </a:r>
          </a:p>
        </p:txBody>
      </p:sp>
    </p:spTree>
    <p:extLst>
      <p:ext uri="{BB962C8B-B14F-4D97-AF65-F5344CB8AC3E}">
        <p14:creationId xmlns:p14="http://schemas.microsoft.com/office/powerpoint/2010/main" val="1371887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>
            <a:extLst>
              <a:ext uri="{FF2B5EF4-FFF2-40B4-BE49-F238E27FC236}">
                <a16:creationId xmlns:a16="http://schemas.microsoft.com/office/drawing/2014/main" id="{25CB8644-2AF4-411E-83CD-FACD3F346AD2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PRODUCT LINEUP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05134D-CAC4-4771-A7AD-2F33DBDED239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차량 규모와 설치 조건에 맞춘 제품 구성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BFCC8F5-1287-43B3-BAAD-8E8A5EB08204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7BBC0F5-9C71-40DB-A75C-228C049AA327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10</a:t>
            </a: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3641ECB9-4D3D-4FF8-8FEC-5582C35EC220}"/>
              </a:ext>
            </a:extLst>
          </p:cNvPr>
          <p:cNvSpPr>
            <a:spLocks noGrp="1"/>
          </p:cNvSpPr>
          <p:nvPr/>
        </p:nvSpPr>
        <p:spPr>
          <a:xfrm>
            <a:off x="609600" y="1962150"/>
            <a:ext cx="2457450" cy="31623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80113AF-894E-46F3-BACA-23C5F0828CEB}"/>
              </a:ext>
            </a:extLst>
          </p:cNvPr>
          <p:cNvSpPr>
            <a:spLocks noGrp="1"/>
          </p:cNvSpPr>
          <p:nvPr/>
        </p:nvSpPr>
        <p:spPr>
          <a:xfrm>
            <a:off x="838200" y="2171700"/>
            <a:ext cx="5715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01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BF9036-24CB-4420-8047-44D7EADCE0AC}"/>
              </a:ext>
            </a:extLst>
          </p:cNvPr>
          <p:cNvSpPr>
            <a:spLocks noGrp="1"/>
          </p:cNvSpPr>
          <p:nvPr/>
        </p:nvSpPr>
        <p:spPr>
          <a:xfrm>
            <a:off x="838200" y="2762250"/>
            <a:ext cx="200025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102B38"/>
                </a:solidFill>
              </a:defRPr>
            </a:pPr>
            <a:r>
              <a:rPr sz="2250" b="1">
                <a:solidFill>
                  <a:srgbClr val="102B38"/>
                </a:solidFill>
              </a:rPr>
              <a:t>44 kW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120D171-F1A8-463C-9757-4AE38B547A2B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102B38"/>
                </a:solidFill>
              </a:defRPr>
            </a:pPr>
            <a:r>
              <a:rPr sz="1500" b="1">
                <a:solidFill>
                  <a:srgbClr val="102B38"/>
                </a:solidFill>
              </a:rPr>
              <a:t>고속·대형 차량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DDF4A59-E622-48CF-AD74-ADFCE73F261B}"/>
              </a:ext>
            </a:extLst>
          </p:cNvPr>
          <p:cNvSpPr>
            <a:spLocks noGrp="1"/>
          </p:cNvSpPr>
          <p:nvPr/>
        </p:nvSpPr>
        <p:spPr>
          <a:xfrm>
            <a:off x="838200" y="41719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5E7886"/>
                </a:solidFill>
              </a:defRPr>
            </a:pPr>
            <a:r>
              <a:rPr sz="1200" b="0">
                <a:solidFill>
                  <a:srgbClr val="5E7886"/>
                </a:solidFill>
              </a:rPr>
              <a:t>3,500–4,800 m³/h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02F91AB-4BC5-406D-9CB4-BCDCA5720D07}"/>
              </a:ext>
            </a:extLst>
          </p:cNvPr>
          <p:cNvSpPr>
            <a:spLocks noGrp="1"/>
          </p:cNvSpPr>
          <p:nvPr/>
        </p:nvSpPr>
        <p:spPr>
          <a:xfrm>
            <a:off x="838200" y="4762500"/>
            <a:ext cx="72390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모서리가 둥근 직사각형 10">
            <a:extLst>
              <a:ext uri="{FF2B5EF4-FFF2-40B4-BE49-F238E27FC236}">
                <a16:creationId xmlns:a16="http://schemas.microsoft.com/office/drawing/2014/main" id="{667274BA-E826-4AE4-83A3-77F6E0EA8565}"/>
              </a:ext>
            </a:extLst>
          </p:cNvPr>
          <p:cNvSpPr>
            <a:spLocks noGrp="1"/>
          </p:cNvSpPr>
          <p:nvPr/>
        </p:nvSpPr>
        <p:spPr>
          <a:xfrm>
            <a:off x="3371850" y="1962150"/>
            <a:ext cx="2457450" cy="31623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DC9C11-AD0D-4553-9115-6EA785C9F64A}"/>
              </a:ext>
            </a:extLst>
          </p:cNvPr>
          <p:cNvSpPr>
            <a:spLocks noGrp="1"/>
          </p:cNvSpPr>
          <p:nvPr/>
        </p:nvSpPr>
        <p:spPr>
          <a:xfrm>
            <a:off x="3600450" y="2171700"/>
            <a:ext cx="5715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02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F27F1A0-48FB-41AC-A257-C142A58806D5}"/>
              </a:ext>
            </a:extLst>
          </p:cNvPr>
          <p:cNvSpPr>
            <a:spLocks noGrp="1"/>
          </p:cNvSpPr>
          <p:nvPr/>
        </p:nvSpPr>
        <p:spPr>
          <a:xfrm>
            <a:off x="3600450" y="2762250"/>
            <a:ext cx="200025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102B38"/>
                </a:solidFill>
              </a:defRPr>
            </a:pPr>
            <a:r>
              <a:rPr sz="2250" b="1">
                <a:solidFill>
                  <a:srgbClr val="102B38"/>
                </a:solidFill>
              </a:rPr>
              <a:t>29–37 kW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E1FB257-4423-4F3A-90DC-DABB92B1021F}"/>
              </a:ext>
            </a:extLst>
          </p:cNvPr>
          <p:cNvSpPr>
            <a:spLocks noGrp="1"/>
          </p:cNvSpPr>
          <p:nvPr/>
        </p:nvSpPr>
        <p:spPr>
          <a:xfrm>
            <a:off x="3600450" y="35623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102B38"/>
                </a:solidFill>
              </a:defRPr>
            </a:pPr>
            <a:r>
              <a:rPr sz="1500" b="1">
                <a:solidFill>
                  <a:srgbClr val="102B38"/>
                </a:solidFill>
              </a:rPr>
              <a:t>반매립형 객실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F7E5644-3E07-46F7-8360-7789337B7039}"/>
              </a:ext>
            </a:extLst>
          </p:cNvPr>
          <p:cNvSpPr>
            <a:spLocks noGrp="1"/>
          </p:cNvSpPr>
          <p:nvPr/>
        </p:nvSpPr>
        <p:spPr>
          <a:xfrm>
            <a:off x="3600450" y="41719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5E7886"/>
                </a:solidFill>
              </a:defRPr>
            </a:pPr>
            <a:r>
              <a:rPr sz="1200" b="0">
                <a:solidFill>
                  <a:srgbClr val="5E7886"/>
                </a:solidFill>
              </a:rPr>
              <a:t>3,500–4,000 m³/h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A58524B-5D01-4CC1-B967-5A939F207C2A}"/>
              </a:ext>
            </a:extLst>
          </p:cNvPr>
          <p:cNvSpPr>
            <a:spLocks noGrp="1"/>
          </p:cNvSpPr>
          <p:nvPr/>
        </p:nvSpPr>
        <p:spPr>
          <a:xfrm>
            <a:off x="3600450" y="4762500"/>
            <a:ext cx="72390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모서리가 둥근 직사각형 16">
            <a:extLst>
              <a:ext uri="{FF2B5EF4-FFF2-40B4-BE49-F238E27FC236}">
                <a16:creationId xmlns:a16="http://schemas.microsoft.com/office/drawing/2014/main" id="{8A9558BB-C17A-434C-A38D-DB39A2070B5F}"/>
              </a:ext>
            </a:extLst>
          </p:cNvPr>
          <p:cNvSpPr>
            <a:spLocks noGrp="1"/>
          </p:cNvSpPr>
          <p:nvPr/>
        </p:nvSpPr>
        <p:spPr>
          <a:xfrm>
            <a:off x="6134100" y="1962150"/>
            <a:ext cx="2457450" cy="3162300"/>
          </a:xfrm>
          <a:prstGeom prst="roundRect">
            <a:avLst>
              <a:gd name="adj" fmla="val 6977"/>
            </a:avLst>
          </a:prstGeom>
          <a:solidFill>
            <a:srgbClr val="0877B9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9099526-DFC9-48DE-A14A-1EC9F6C39442}"/>
              </a:ext>
            </a:extLst>
          </p:cNvPr>
          <p:cNvSpPr>
            <a:spLocks noGrp="1"/>
          </p:cNvSpPr>
          <p:nvPr/>
        </p:nvSpPr>
        <p:spPr>
          <a:xfrm>
            <a:off x="6362700" y="2171700"/>
            <a:ext cx="5715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EAF6FA"/>
                </a:solidFill>
              </a:defRPr>
            </a:pPr>
            <a:r>
              <a:rPr sz="1050" b="1">
                <a:solidFill>
                  <a:srgbClr val="EAF6FA"/>
                </a:solidFill>
              </a:rPr>
              <a:t>03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D723393-064F-469A-8F91-2206EFA4226E}"/>
              </a:ext>
            </a:extLst>
          </p:cNvPr>
          <p:cNvSpPr>
            <a:spLocks noGrp="1"/>
          </p:cNvSpPr>
          <p:nvPr/>
        </p:nvSpPr>
        <p:spPr>
          <a:xfrm>
            <a:off x="6362700" y="2762250"/>
            <a:ext cx="200025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40–45 kW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7732566-016C-473C-B931-0CC207218CEF}"/>
              </a:ext>
            </a:extLst>
          </p:cNvPr>
          <p:cNvSpPr>
            <a:spLocks noGrp="1"/>
          </p:cNvSpPr>
          <p:nvPr/>
        </p:nvSpPr>
        <p:spPr>
          <a:xfrm>
            <a:off x="6362700" y="35623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대용량 객실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8F3A978-0C43-40EE-80BF-299BFD463652}"/>
              </a:ext>
            </a:extLst>
          </p:cNvPr>
          <p:cNvSpPr>
            <a:spLocks noGrp="1"/>
          </p:cNvSpPr>
          <p:nvPr/>
        </p:nvSpPr>
        <p:spPr>
          <a:xfrm>
            <a:off x="6362700" y="41719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EAF6FA"/>
                </a:solidFill>
              </a:defRPr>
            </a:pPr>
            <a:r>
              <a:rPr sz="1200" b="0">
                <a:solidFill>
                  <a:srgbClr val="EAF6FA"/>
                </a:solidFill>
              </a:rPr>
              <a:t>4,000–6,000 m³/h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4B0A45F-947C-4B47-869F-E1929EDB1D65}"/>
              </a:ext>
            </a:extLst>
          </p:cNvPr>
          <p:cNvSpPr>
            <a:spLocks noGrp="1"/>
          </p:cNvSpPr>
          <p:nvPr/>
        </p:nvSpPr>
        <p:spPr>
          <a:xfrm>
            <a:off x="6362700" y="4762500"/>
            <a:ext cx="72390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모서리가 둥근 직사각형 22">
            <a:extLst>
              <a:ext uri="{FF2B5EF4-FFF2-40B4-BE49-F238E27FC236}">
                <a16:creationId xmlns:a16="http://schemas.microsoft.com/office/drawing/2014/main" id="{C208E67A-3465-4AA7-AC86-C06ECD3D4A8F}"/>
              </a:ext>
            </a:extLst>
          </p:cNvPr>
          <p:cNvSpPr>
            <a:spLocks noGrp="1"/>
          </p:cNvSpPr>
          <p:nvPr/>
        </p:nvSpPr>
        <p:spPr>
          <a:xfrm>
            <a:off x="8896350" y="1962150"/>
            <a:ext cx="2457450" cy="31623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C8B5AF4-67E3-4B29-9FAE-A082D1C40E97}"/>
              </a:ext>
            </a:extLst>
          </p:cNvPr>
          <p:cNvSpPr>
            <a:spLocks noGrp="1"/>
          </p:cNvSpPr>
          <p:nvPr/>
        </p:nvSpPr>
        <p:spPr>
          <a:xfrm>
            <a:off x="9124950" y="2171700"/>
            <a:ext cx="571500" cy="2476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04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9FE78A0-563B-4E16-BEA5-76C63D4D9F28}"/>
              </a:ext>
            </a:extLst>
          </p:cNvPr>
          <p:cNvSpPr>
            <a:spLocks noGrp="1"/>
          </p:cNvSpPr>
          <p:nvPr/>
        </p:nvSpPr>
        <p:spPr>
          <a:xfrm>
            <a:off x="9124950" y="2762250"/>
            <a:ext cx="2000250" cy="5334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250" b="1">
                <a:solidFill>
                  <a:srgbClr val="102B38"/>
                </a:solidFill>
              </a:defRPr>
            </a:pPr>
            <a:r>
              <a:rPr sz="2250" b="1">
                <a:solidFill>
                  <a:srgbClr val="102B38"/>
                </a:solidFill>
              </a:rPr>
              <a:t>5.4 kW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205DFE2-9060-4823-B5FB-DF30EAD2ED25}"/>
              </a:ext>
            </a:extLst>
          </p:cNvPr>
          <p:cNvSpPr>
            <a:spLocks noGrp="1"/>
          </p:cNvSpPr>
          <p:nvPr/>
        </p:nvSpPr>
        <p:spPr>
          <a:xfrm>
            <a:off x="9124950" y="35623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102B38"/>
                </a:solidFill>
              </a:defRPr>
            </a:pPr>
            <a:r>
              <a:rPr sz="1500" b="1">
                <a:solidFill>
                  <a:srgbClr val="102B38"/>
                </a:solidFill>
              </a:rPr>
              <a:t>소형 공간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2B898B3-BB3D-45CA-9FD0-D841322CE5D0}"/>
              </a:ext>
            </a:extLst>
          </p:cNvPr>
          <p:cNvSpPr>
            <a:spLocks noGrp="1"/>
          </p:cNvSpPr>
          <p:nvPr/>
        </p:nvSpPr>
        <p:spPr>
          <a:xfrm>
            <a:off x="9124950" y="4171950"/>
            <a:ext cx="200025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00" b="0">
                <a:solidFill>
                  <a:srgbClr val="5E7886"/>
                </a:solidFill>
              </a:defRPr>
            </a:pPr>
            <a:r>
              <a:rPr sz="1200" b="0">
                <a:solidFill>
                  <a:srgbClr val="5E7886"/>
                </a:solidFill>
              </a:rPr>
              <a:t>700 m³/h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99A7D808-455A-41C7-91CA-8DB56DAB715E}"/>
              </a:ext>
            </a:extLst>
          </p:cNvPr>
          <p:cNvSpPr>
            <a:spLocks noGrp="1"/>
          </p:cNvSpPr>
          <p:nvPr/>
        </p:nvSpPr>
        <p:spPr>
          <a:xfrm>
            <a:off x="9124950" y="4762500"/>
            <a:ext cx="72390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C9B89A8-C6C6-462C-A50B-D186209CC27B}"/>
              </a:ext>
            </a:extLst>
          </p:cNvPr>
          <p:cNvSpPr>
            <a:spLocks noGrp="1"/>
          </p:cNvSpPr>
          <p:nvPr/>
        </p:nvSpPr>
        <p:spPr>
          <a:xfrm>
            <a:off x="609600" y="5543550"/>
            <a:ext cx="106680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425" b="1">
                <a:solidFill>
                  <a:srgbClr val="102B38"/>
                </a:solidFill>
              </a:defRPr>
            </a:pPr>
            <a:r>
              <a:rPr sz="1425" b="1">
                <a:solidFill>
                  <a:srgbClr val="102B38"/>
                </a:solidFill>
              </a:rPr>
              <a:t>R407C 냉매 · AC 380V 주회로 기반</a:t>
            </a:r>
          </a:p>
        </p:txBody>
      </p:sp>
    </p:spTree>
    <p:extLst>
      <p:ext uri="{BB962C8B-B14F-4D97-AF65-F5344CB8AC3E}">
        <p14:creationId xmlns:p14="http://schemas.microsoft.com/office/powerpoint/2010/main" val="18588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AF437B2E-0D61-4145-AE00-9C4F58674098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PROJECT REFERENCES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C23A84A-A0B3-43EC-BEE4-47DAC0C2FBDC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도시철도와 공항철도에서 검증된 공급 실적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FABF680-D80D-47BB-83E4-A49A6441FFC6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0E95AD0-DF66-41CE-AC8A-B51D6FF7D186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11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03228" y="1185308"/>
            <a:ext cx="8802872" cy="4807702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2D0FF01-9527-4203-92B1-148D411E8A3D}"/>
              </a:ext>
            </a:extLst>
          </p:cNvPr>
          <p:cNvSpPr>
            <a:spLocks noGrp="1"/>
          </p:cNvSpPr>
          <p:nvPr/>
        </p:nvSpPr>
        <p:spPr>
          <a:xfrm>
            <a:off x="609600" y="6115050"/>
            <a:ext cx="10953750" cy="266700"/>
          </a:xfrm>
          <a:prstGeom prst="rect">
            <a:avLst/>
          </a:prstGeom>
          <a:solidFill>
            <a:srgbClr val="0877B9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81A0E88-4966-4E69-9714-D5CCDF32D0DA}"/>
              </a:ext>
            </a:extLst>
          </p:cNvPr>
          <p:cNvSpPr>
            <a:spLocks noGrp="1"/>
          </p:cNvSpPr>
          <p:nvPr/>
        </p:nvSpPr>
        <p:spPr>
          <a:xfrm>
            <a:off x="771525" y="6086475"/>
            <a:ext cx="106489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 dirty="0" err="1">
                <a:solidFill>
                  <a:srgbClr val="FFFFFF"/>
                </a:solidFill>
              </a:rPr>
              <a:t>정저우</a:t>
            </a:r>
            <a:r>
              <a:rPr sz="1275" b="1" dirty="0">
                <a:solidFill>
                  <a:srgbClr val="FFFFFF"/>
                </a:solidFill>
              </a:rPr>
              <a:t> · </a:t>
            </a:r>
            <a:r>
              <a:rPr sz="1275" b="1" dirty="0" err="1">
                <a:solidFill>
                  <a:srgbClr val="FFFFFF"/>
                </a:solidFill>
              </a:rPr>
              <a:t>우시</a:t>
            </a:r>
            <a:r>
              <a:rPr sz="1275" b="1" dirty="0">
                <a:solidFill>
                  <a:srgbClr val="FFFFFF"/>
                </a:solidFill>
              </a:rPr>
              <a:t> · </a:t>
            </a:r>
            <a:r>
              <a:rPr sz="1275" b="1" dirty="0" err="1">
                <a:solidFill>
                  <a:srgbClr val="FFFFFF"/>
                </a:solidFill>
              </a:rPr>
              <a:t>푸저우</a:t>
            </a:r>
            <a:r>
              <a:rPr sz="1275" b="1" dirty="0">
                <a:solidFill>
                  <a:srgbClr val="FFFFFF"/>
                </a:solidFill>
              </a:rPr>
              <a:t> · </a:t>
            </a:r>
            <a:r>
              <a:rPr sz="1275" b="1" dirty="0" err="1">
                <a:solidFill>
                  <a:srgbClr val="FFFFFF"/>
                </a:solidFill>
              </a:rPr>
              <a:t>자카르타</a:t>
            </a:r>
            <a:r>
              <a:rPr sz="1275" b="1" dirty="0">
                <a:solidFill>
                  <a:srgbClr val="FFFFFF"/>
                </a:solidFill>
              </a:rPr>
              <a:t> </a:t>
            </a:r>
            <a:r>
              <a:rPr sz="1275" b="1" dirty="0" err="1">
                <a:solidFill>
                  <a:srgbClr val="FFFFFF"/>
                </a:solidFill>
              </a:rPr>
              <a:t>공항철도</a:t>
            </a:r>
            <a:r>
              <a:rPr sz="1275" b="1" dirty="0">
                <a:solidFill>
                  <a:srgbClr val="FFFFFF"/>
                </a:solidFill>
              </a:rPr>
              <a:t> · </a:t>
            </a:r>
            <a:r>
              <a:rPr sz="1275" b="1" dirty="0" err="1">
                <a:solidFill>
                  <a:srgbClr val="FFFFFF"/>
                </a:solidFill>
              </a:rPr>
              <a:t>대만철도</a:t>
            </a:r>
            <a:r>
              <a:rPr sz="1275" b="1" dirty="0">
                <a:solidFill>
                  <a:srgbClr val="FFFFFF"/>
                </a:solidFill>
              </a:rPr>
              <a:t> · </a:t>
            </a:r>
            <a:r>
              <a:rPr sz="1275" b="1" dirty="0" err="1">
                <a:solidFill>
                  <a:srgbClr val="FFFFFF"/>
                </a:solidFill>
              </a:rPr>
              <a:t>충칭</a:t>
            </a:r>
            <a:endParaRPr sz="1275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684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22F407A5-1A7C-48BC-8FE5-F15056105625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20BED8"/>
                </a:solidFill>
              </a:defRPr>
            </a:pPr>
            <a:r>
              <a:rPr sz="1050" b="1">
                <a:solidFill>
                  <a:srgbClr val="20BED8"/>
                </a:solidFill>
              </a:rPr>
              <a:t>PROJECT REFERENCES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EB1B7B8-E2E4-4922-AA8D-D14A0AEC0FDC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다양한 차체와 운행조건에 대응한 프로젝트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B37422-B73F-4BF8-86FC-F3C99ED96940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7A9DBA7-5845-40E3-8D66-571A2EEE6FB9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A9BEC9"/>
                </a:solidFill>
              </a:defRPr>
            </a:pPr>
            <a:r>
              <a:rPr sz="975" b="1">
                <a:solidFill>
                  <a:srgbClr val="A9BEC9"/>
                </a:solidFill>
              </a:rPr>
              <a:t>12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240686" y="1371599"/>
            <a:ext cx="8232384" cy="493424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F74C03A6-D0EB-4A40-BBB8-6722BE2E1BA3}"/>
              </a:ext>
            </a:extLst>
          </p:cNvPr>
          <p:cNvSpPr>
            <a:spLocks noGrp="1"/>
          </p:cNvSpPr>
          <p:nvPr/>
        </p:nvSpPr>
        <p:spPr>
          <a:xfrm>
            <a:off x="609600" y="6362700"/>
            <a:ext cx="10953750" cy="266700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C785B48-4AFF-4894-B7C0-67244A332440}"/>
              </a:ext>
            </a:extLst>
          </p:cNvPr>
          <p:cNvSpPr>
            <a:spLocks noGrp="1"/>
          </p:cNvSpPr>
          <p:nvPr/>
        </p:nvSpPr>
        <p:spPr>
          <a:xfrm>
            <a:off x="733425" y="6334125"/>
            <a:ext cx="106489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275" b="1">
                <a:solidFill>
                  <a:srgbClr val="061B2B"/>
                </a:solidFill>
              </a:defRPr>
            </a:pPr>
            <a:r>
              <a:rPr sz="1275" b="1" dirty="0" err="1">
                <a:solidFill>
                  <a:srgbClr val="061B2B"/>
                </a:solidFill>
              </a:rPr>
              <a:t>충칭</a:t>
            </a:r>
            <a:r>
              <a:rPr sz="1275" b="1" dirty="0">
                <a:solidFill>
                  <a:srgbClr val="061B2B"/>
                </a:solidFill>
              </a:rPr>
              <a:t> 238세트 · </a:t>
            </a:r>
            <a:r>
              <a:rPr sz="1275" b="1" dirty="0" err="1">
                <a:solidFill>
                  <a:srgbClr val="061B2B"/>
                </a:solidFill>
              </a:rPr>
              <a:t>간선철도</a:t>
            </a:r>
            <a:r>
              <a:rPr sz="1275" b="1" dirty="0">
                <a:solidFill>
                  <a:srgbClr val="061B2B"/>
                </a:solidFill>
              </a:rPr>
              <a:t> 96세트 · </a:t>
            </a:r>
            <a:r>
              <a:rPr sz="1275" b="1" dirty="0" err="1">
                <a:solidFill>
                  <a:srgbClr val="061B2B"/>
                </a:solidFill>
              </a:rPr>
              <a:t>상하이</a:t>
            </a:r>
            <a:r>
              <a:rPr sz="1275" b="1" dirty="0">
                <a:solidFill>
                  <a:srgbClr val="061B2B"/>
                </a:solidFill>
              </a:rPr>
              <a:t> 564세트 · </a:t>
            </a:r>
            <a:r>
              <a:rPr sz="1275" b="1" dirty="0" err="1">
                <a:solidFill>
                  <a:srgbClr val="061B2B"/>
                </a:solidFill>
              </a:rPr>
              <a:t>콜롬비아</a:t>
            </a:r>
            <a:r>
              <a:rPr sz="1275" b="1" dirty="0">
                <a:solidFill>
                  <a:srgbClr val="061B2B"/>
                </a:solidFill>
              </a:rPr>
              <a:t> 128세트</a:t>
            </a:r>
          </a:p>
        </p:txBody>
      </p:sp>
    </p:spTree>
    <p:extLst>
      <p:ext uri="{BB962C8B-B14F-4D97-AF65-F5344CB8AC3E}">
        <p14:creationId xmlns:p14="http://schemas.microsoft.com/office/powerpoint/2010/main" val="1301808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CBCE19B4-EFF8-40CB-B3EB-333445367A43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050" b="1">
                <a:solidFill>
                  <a:srgbClr val="0877B9"/>
                </a:solidFill>
              </a:defRPr>
            </a:pPr>
            <a:r>
              <a:rPr sz="1050" b="1">
                <a:solidFill>
                  <a:srgbClr val="0877B9"/>
                </a:solidFill>
              </a:rPr>
              <a:t>WHY TEDRAIL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007101B-B23C-4B20-B4F3-B21E1D761380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6477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850" b="1">
                <a:solidFill>
                  <a:srgbClr val="102B38"/>
                </a:solidFill>
              </a:defRPr>
            </a:pPr>
            <a:r>
              <a:rPr sz="2850" b="1">
                <a:solidFill>
                  <a:srgbClr val="102B38"/>
                </a:solidFill>
              </a:rPr>
              <a:t>공조 프로젝트를 안정적으로 완수하는 기반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7C84EA6-4538-400A-BEF8-752A321E415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048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914F47A-CF16-4067-B7EA-D51D9F34B3AA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r">
              <a:defRPr sz="975" b="1">
                <a:solidFill>
                  <a:srgbClr val="5E7886"/>
                </a:solidFill>
              </a:defRPr>
            </a:pPr>
            <a:r>
              <a:rPr sz="975" b="1">
                <a:solidFill>
                  <a:srgbClr val="5E7886"/>
                </a:solidFill>
              </a:rPr>
              <a:t>13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E3A3D19-AC6B-4782-B636-713BB03DEB42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0BED8"/>
                </a:solidFill>
              </a:defRPr>
            </a:pPr>
            <a:r>
              <a:rPr sz="1350" b="1">
                <a:solidFill>
                  <a:srgbClr val="20BED8"/>
                </a:solidFill>
              </a:rPr>
              <a:t>01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CE08AEE-ADFE-4498-9961-56225C2EE718}"/>
              </a:ext>
            </a:extLst>
          </p:cNvPr>
          <p:cNvSpPr>
            <a:spLocks noGrp="1"/>
          </p:cNvSpPr>
          <p:nvPr/>
        </p:nvSpPr>
        <p:spPr>
          <a:xfrm>
            <a:off x="609600" y="2533650"/>
            <a:ext cx="23812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950" b="1">
                <a:solidFill>
                  <a:srgbClr val="102B38"/>
                </a:solidFill>
              </a:defRPr>
            </a:pPr>
            <a:r>
              <a:rPr sz="1950" b="1">
                <a:solidFill>
                  <a:srgbClr val="102B38"/>
                </a:solidFill>
              </a:rPr>
              <a:t>기술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40B6AFE-24C1-4114-BC9B-F27CB6AB7DAA}"/>
              </a:ext>
            </a:extLst>
          </p:cNvPr>
          <p:cNvSpPr>
            <a:spLocks noGrp="1"/>
          </p:cNvSpPr>
          <p:nvPr/>
        </p:nvSpPr>
        <p:spPr>
          <a:xfrm>
            <a:off x="609600" y="3067050"/>
            <a:ext cx="2305050" cy="19050"/>
          </a:xfrm>
          <a:prstGeom prst="rect">
            <a:avLst/>
          </a:prstGeom>
          <a:solidFill>
            <a:srgbClr val="0877B9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66276CD-691D-474F-B7D6-739486C747F2}"/>
              </a:ext>
            </a:extLst>
          </p:cNvPr>
          <p:cNvSpPr>
            <a:spLocks noGrp="1"/>
          </p:cNvSpPr>
          <p:nvPr/>
        </p:nvSpPr>
        <p:spPr>
          <a:xfrm>
            <a:off x="609600" y="3333750"/>
            <a:ext cx="2381250" cy="438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0877B9"/>
                </a:solidFill>
              </a:defRPr>
            </a:pPr>
            <a:r>
              <a:rPr sz="1500" b="1">
                <a:solidFill>
                  <a:srgbClr val="0877B9"/>
                </a:solidFill>
              </a:rPr>
              <a:t>철도 운행환경 맞춤 설계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9011080-DD44-4089-A7EE-312FCF620714}"/>
              </a:ext>
            </a:extLst>
          </p:cNvPr>
          <p:cNvSpPr>
            <a:spLocks noGrp="1"/>
          </p:cNvSpPr>
          <p:nvPr/>
        </p:nvSpPr>
        <p:spPr>
          <a:xfrm>
            <a:off x="609600" y="3924300"/>
            <a:ext cx="23050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E7886"/>
                </a:solidFill>
              </a:defRPr>
            </a:pPr>
            <a:r>
              <a:rPr sz="1275" b="0">
                <a:solidFill>
                  <a:srgbClr val="5E7886"/>
                </a:solidFill>
              </a:rPr>
              <a:t>압력파·기밀·진동·소음 대응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E5C49BF-5E10-4A5D-BA14-DE1A1DB351AC}"/>
              </a:ext>
            </a:extLst>
          </p:cNvPr>
          <p:cNvSpPr>
            <a:spLocks noGrp="1"/>
          </p:cNvSpPr>
          <p:nvPr/>
        </p:nvSpPr>
        <p:spPr>
          <a:xfrm>
            <a:off x="3390900" y="2038350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0BED8"/>
                </a:solidFill>
              </a:defRPr>
            </a:pPr>
            <a:r>
              <a:rPr sz="1350" b="1">
                <a:solidFill>
                  <a:srgbClr val="20BED8"/>
                </a:solidFill>
              </a:rPr>
              <a:t>02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980917E-91DE-4C0D-822F-B6B65B7CB4CB}"/>
              </a:ext>
            </a:extLst>
          </p:cNvPr>
          <p:cNvSpPr>
            <a:spLocks noGrp="1"/>
          </p:cNvSpPr>
          <p:nvPr/>
        </p:nvSpPr>
        <p:spPr>
          <a:xfrm>
            <a:off x="3390900" y="2533650"/>
            <a:ext cx="23812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950" b="1">
                <a:solidFill>
                  <a:srgbClr val="102B38"/>
                </a:solidFill>
              </a:defRPr>
            </a:pPr>
            <a:r>
              <a:rPr sz="1950" b="1">
                <a:solidFill>
                  <a:srgbClr val="102B38"/>
                </a:solidFill>
              </a:rPr>
              <a:t>제품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2A735C7-2873-4867-9508-06D1C5E7D9FF}"/>
              </a:ext>
            </a:extLst>
          </p:cNvPr>
          <p:cNvSpPr>
            <a:spLocks noGrp="1"/>
          </p:cNvSpPr>
          <p:nvPr/>
        </p:nvSpPr>
        <p:spPr>
          <a:xfrm>
            <a:off x="3390900" y="3067050"/>
            <a:ext cx="2305050" cy="19050"/>
          </a:xfrm>
          <a:prstGeom prst="rect">
            <a:avLst/>
          </a:prstGeom>
          <a:solidFill>
            <a:srgbClr val="0877B9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3FF51B5-AD98-4DC4-9E78-40239CC4B243}"/>
              </a:ext>
            </a:extLst>
          </p:cNvPr>
          <p:cNvSpPr>
            <a:spLocks noGrp="1"/>
          </p:cNvSpPr>
          <p:nvPr/>
        </p:nvSpPr>
        <p:spPr>
          <a:xfrm>
            <a:off x="3390900" y="3333750"/>
            <a:ext cx="2381250" cy="438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0877B9"/>
                </a:solidFill>
              </a:defRPr>
            </a:pPr>
            <a:r>
              <a:rPr sz="1500" b="1">
                <a:solidFill>
                  <a:srgbClr val="0877B9"/>
                </a:solidFill>
              </a:rPr>
              <a:t>5.4–45kW 라인업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0CF81B4-6432-4822-B228-B86A8C580705}"/>
              </a:ext>
            </a:extLst>
          </p:cNvPr>
          <p:cNvSpPr>
            <a:spLocks noGrp="1"/>
          </p:cNvSpPr>
          <p:nvPr/>
        </p:nvSpPr>
        <p:spPr>
          <a:xfrm>
            <a:off x="3390900" y="3924300"/>
            <a:ext cx="23050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E7886"/>
                </a:solidFill>
              </a:defRPr>
            </a:pPr>
            <a:r>
              <a:rPr sz="1275" b="0">
                <a:solidFill>
                  <a:srgbClr val="5E7886"/>
                </a:solidFill>
              </a:rPr>
              <a:t>차량 크기와 설치방식별 선택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55CFC8F-2E83-4DFF-A5C6-C6EEAB75B738}"/>
              </a:ext>
            </a:extLst>
          </p:cNvPr>
          <p:cNvSpPr>
            <a:spLocks noGrp="1"/>
          </p:cNvSpPr>
          <p:nvPr/>
        </p:nvSpPr>
        <p:spPr>
          <a:xfrm>
            <a:off x="6172200" y="2038350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0BED8"/>
                </a:solidFill>
              </a:defRPr>
            </a:pPr>
            <a:r>
              <a:rPr sz="1350" b="1">
                <a:solidFill>
                  <a:srgbClr val="20BED8"/>
                </a:solidFill>
              </a:rPr>
              <a:t>03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C10472D-6535-48B2-9C7D-096008D3E8DF}"/>
              </a:ext>
            </a:extLst>
          </p:cNvPr>
          <p:cNvSpPr>
            <a:spLocks noGrp="1"/>
          </p:cNvSpPr>
          <p:nvPr/>
        </p:nvSpPr>
        <p:spPr>
          <a:xfrm>
            <a:off x="6172200" y="2533650"/>
            <a:ext cx="23812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950" b="1">
                <a:solidFill>
                  <a:srgbClr val="102B38"/>
                </a:solidFill>
              </a:defRPr>
            </a:pPr>
            <a:r>
              <a:rPr sz="1950" b="1">
                <a:solidFill>
                  <a:srgbClr val="102B38"/>
                </a:solidFill>
              </a:rPr>
              <a:t>품질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3A9F549-6FAB-4EC7-B80C-9C7CE095A54F}"/>
              </a:ext>
            </a:extLst>
          </p:cNvPr>
          <p:cNvSpPr>
            <a:spLocks noGrp="1"/>
          </p:cNvSpPr>
          <p:nvPr/>
        </p:nvSpPr>
        <p:spPr>
          <a:xfrm>
            <a:off x="6172200" y="3067050"/>
            <a:ext cx="2305050" cy="19050"/>
          </a:xfrm>
          <a:prstGeom prst="rect">
            <a:avLst/>
          </a:prstGeom>
          <a:solidFill>
            <a:srgbClr val="0877B9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C13523F-AE5A-40C9-B944-7A976FC1A1CC}"/>
              </a:ext>
            </a:extLst>
          </p:cNvPr>
          <p:cNvSpPr>
            <a:spLocks noGrp="1"/>
          </p:cNvSpPr>
          <p:nvPr/>
        </p:nvSpPr>
        <p:spPr>
          <a:xfrm>
            <a:off x="6172200" y="3333750"/>
            <a:ext cx="2381250" cy="438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0877B9"/>
                </a:solidFill>
              </a:defRPr>
            </a:pPr>
            <a:r>
              <a:rPr sz="1500" b="1">
                <a:solidFill>
                  <a:srgbClr val="0877B9"/>
                </a:solidFill>
              </a:rPr>
              <a:t>국제 인증 체계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D7E604D-E868-49D1-B37F-44350C83B7C4}"/>
              </a:ext>
            </a:extLst>
          </p:cNvPr>
          <p:cNvSpPr>
            <a:spLocks noGrp="1"/>
          </p:cNvSpPr>
          <p:nvPr/>
        </p:nvSpPr>
        <p:spPr>
          <a:xfrm>
            <a:off x="6172200" y="3924300"/>
            <a:ext cx="23050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E7886"/>
                </a:solidFill>
              </a:defRPr>
            </a:pPr>
            <a:r>
              <a:rPr sz="1275" b="0">
                <a:solidFill>
                  <a:srgbClr val="5E7886"/>
                </a:solidFill>
              </a:rPr>
              <a:t>철도 품질·용접 기준 기반 관리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8782AA7-FD84-4CD2-BC8B-B91CD348C50F}"/>
              </a:ext>
            </a:extLst>
          </p:cNvPr>
          <p:cNvSpPr>
            <a:spLocks noGrp="1"/>
          </p:cNvSpPr>
          <p:nvPr/>
        </p:nvSpPr>
        <p:spPr>
          <a:xfrm>
            <a:off x="8953500" y="2038350"/>
            <a:ext cx="57150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20BED8"/>
                </a:solidFill>
              </a:defRPr>
            </a:pPr>
            <a:r>
              <a:rPr sz="1350" b="1">
                <a:solidFill>
                  <a:srgbClr val="20BED8"/>
                </a:solidFill>
              </a:rPr>
              <a:t>04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952AFB2-88EA-4605-B39E-561A5342B9BD}"/>
              </a:ext>
            </a:extLst>
          </p:cNvPr>
          <p:cNvSpPr>
            <a:spLocks noGrp="1"/>
          </p:cNvSpPr>
          <p:nvPr/>
        </p:nvSpPr>
        <p:spPr>
          <a:xfrm>
            <a:off x="8953500" y="2533650"/>
            <a:ext cx="23812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950" b="1">
                <a:solidFill>
                  <a:srgbClr val="102B38"/>
                </a:solidFill>
              </a:defRPr>
            </a:pPr>
            <a:r>
              <a:rPr sz="1950" b="1">
                <a:solidFill>
                  <a:srgbClr val="102B38"/>
                </a:solidFill>
              </a:rPr>
              <a:t>실적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7C16929-1F8A-485A-95C7-36B19EE6BE1B}"/>
              </a:ext>
            </a:extLst>
          </p:cNvPr>
          <p:cNvSpPr>
            <a:spLocks noGrp="1"/>
          </p:cNvSpPr>
          <p:nvPr/>
        </p:nvSpPr>
        <p:spPr>
          <a:xfrm>
            <a:off x="8953500" y="3067050"/>
            <a:ext cx="2305050" cy="19050"/>
          </a:xfrm>
          <a:prstGeom prst="rect">
            <a:avLst/>
          </a:prstGeom>
          <a:solidFill>
            <a:srgbClr val="0877B9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3A0C54A-4E20-4ACA-8DB2-B5E49788EFF6}"/>
              </a:ext>
            </a:extLst>
          </p:cNvPr>
          <p:cNvSpPr>
            <a:spLocks noGrp="1"/>
          </p:cNvSpPr>
          <p:nvPr/>
        </p:nvSpPr>
        <p:spPr>
          <a:xfrm>
            <a:off x="8953500" y="3333750"/>
            <a:ext cx="2381250" cy="4381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0877B9"/>
                </a:solidFill>
              </a:defRPr>
            </a:pPr>
            <a:r>
              <a:rPr sz="1500" b="1">
                <a:solidFill>
                  <a:srgbClr val="0877B9"/>
                </a:solidFill>
              </a:rPr>
              <a:t>10개 프로젝트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163C8A5-99EE-4400-AD34-B36CD4E67F65}"/>
              </a:ext>
            </a:extLst>
          </p:cNvPr>
          <p:cNvSpPr>
            <a:spLocks noGrp="1"/>
          </p:cNvSpPr>
          <p:nvPr/>
        </p:nvSpPr>
        <p:spPr>
          <a:xfrm>
            <a:off x="8953500" y="3924300"/>
            <a:ext cx="23050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275" b="0">
                <a:solidFill>
                  <a:srgbClr val="5E7886"/>
                </a:solidFill>
              </a:defRPr>
            </a:pPr>
            <a:r>
              <a:rPr sz="1275" b="0">
                <a:solidFill>
                  <a:srgbClr val="5E7886"/>
                </a:solidFill>
              </a:rPr>
              <a:t>중국·대만·인도네시아·콜롬비아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6CD6C80-26DF-4A46-BBF4-A78B04CD3028}"/>
              </a:ext>
            </a:extLst>
          </p:cNvPr>
          <p:cNvSpPr>
            <a:spLocks noGrp="1"/>
          </p:cNvSpPr>
          <p:nvPr/>
        </p:nvSpPr>
        <p:spPr>
          <a:xfrm>
            <a:off x="609600" y="5372100"/>
            <a:ext cx="10953750" cy="4762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00" b="1">
                <a:solidFill>
                  <a:srgbClr val="102B38"/>
                </a:solidFill>
              </a:defRPr>
            </a:pPr>
            <a:r>
              <a:rPr sz="1800" b="1">
                <a:solidFill>
                  <a:srgbClr val="102B38"/>
                </a:solidFill>
              </a:rPr>
              <a:t>차량 설계 단계부터 제품 선정·납품까지 함께하는 철도 공조 파트너</a:t>
            </a:r>
          </a:p>
        </p:txBody>
      </p:sp>
    </p:spTree>
    <p:extLst>
      <p:ext uri="{BB962C8B-B14F-4D97-AF65-F5344CB8AC3E}">
        <p14:creationId xmlns:p14="http://schemas.microsoft.com/office/powerpoint/2010/main" val="731120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rcRect l="29698" r="29698"/>
          <a:stretch>
            <a:fillRect/>
          </a:stretch>
        </p:blipFill>
        <p:spPr>
          <a:xfrm>
            <a:off x="5699051" y="0"/>
            <a:ext cx="6492948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B9DEF26-54D0-4522-B0C2-7F64D5631D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FE3A9A6-A5C8-42DF-9F77-C9ADDE7F030E}"/>
              </a:ext>
            </a:extLst>
          </p:cNvPr>
          <p:cNvSpPr>
            <a:spLocks noGrp="1"/>
          </p:cNvSpPr>
          <p:nvPr/>
        </p:nvSpPr>
        <p:spPr>
          <a:xfrm>
            <a:off x="685800" y="85725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00" b="1">
                <a:solidFill>
                  <a:srgbClr val="20BED8"/>
                </a:solidFill>
              </a:defRPr>
            </a:pPr>
            <a:r>
              <a:rPr sz="1500" b="1">
                <a:solidFill>
                  <a:srgbClr val="20BED8"/>
                </a:solidFill>
              </a:rPr>
              <a:t>TEDRAIL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30A60E2-0753-40E1-AE21-F010FEF269FD}"/>
              </a:ext>
            </a:extLst>
          </p:cNvPr>
          <p:cNvSpPr>
            <a:spLocks noGrp="1"/>
          </p:cNvSpPr>
          <p:nvPr/>
        </p:nvSpPr>
        <p:spPr>
          <a:xfrm>
            <a:off x="685800" y="1962150"/>
            <a:ext cx="6286500" cy="13525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더 쾌적하고</a:t>
            </a:r>
          </a:p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신뢰할 수 있는 이동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63988EC-E1C2-48AA-B859-DCE7AB38BAD0}"/>
              </a:ext>
            </a:extLst>
          </p:cNvPr>
          <p:cNvSpPr>
            <a:spLocks noGrp="1"/>
          </p:cNvSpPr>
          <p:nvPr/>
        </p:nvSpPr>
        <p:spPr>
          <a:xfrm>
            <a:off x="723900" y="3752850"/>
            <a:ext cx="609600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575" b="0">
                <a:solidFill>
                  <a:srgbClr val="EAF6FA"/>
                </a:solidFill>
              </a:defRPr>
            </a:pPr>
            <a:r>
              <a:rPr sz="1575" b="0">
                <a:solidFill>
                  <a:srgbClr val="EAF6FA"/>
                </a:solidFill>
              </a:rPr>
              <a:t>철도차량 공조시스템 프로젝트를 상담해 주세요.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442314F-C380-4076-A3E8-E53E2858FCDB}"/>
              </a:ext>
            </a:extLst>
          </p:cNvPr>
          <p:cNvSpPr>
            <a:spLocks noGrp="1"/>
          </p:cNvSpPr>
          <p:nvPr/>
        </p:nvSpPr>
        <p:spPr>
          <a:xfrm>
            <a:off x="723900" y="4648200"/>
            <a:ext cx="1200150" cy="47625"/>
          </a:xfrm>
          <a:prstGeom prst="rect">
            <a:avLst/>
          </a:prstGeom>
          <a:solidFill>
            <a:srgbClr val="20BED8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07801AC-B572-4036-8962-1EBB0213E0C0}"/>
              </a:ext>
            </a:extLst>
          </p:cNvPr>
          <p:cNvSpPr>
            <a:spLocks noGrp="1"/>
          </p:cNvSpPr>
          <p:nvPr/>
        </p:nvSpPr>
        <p:spPr>
          <a:xfrm>
            <a:off x="723900" y="4895850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350" b="1">
                <a:solidFill>
                  <a:srgbClr val="A9BEC9"/>
                </a:solidFill>
              </a:defRPr>
            </a:pPr>
            <a:r>
              <a:rPr sz="1350" b="1">
                <a:solidFill>
                  <a:srgbClr val="A9BEC9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1585502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Microsoft Macintosh PowerPoint</Application>
  <DocSecurity>0</DocSecurity>
  <PresentationFormat>와이드스크린</PresentationFormat>
  <Paragraphs>204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6" baseType="lpstr"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승철 류</cp:lastModifiedBy>
  <cp:revision>1</cp:revision>
  <dcterms:created xsi:type="dcterms:W3CDTF">2026-08-10T11:01:27Z</dcterms:created>
  <dcterms:modified xsi:type="dcterms:W3CDTF">2026-08-10T11:07:46Z</dcterms:modified>
</cp:coreProperties>
</file>