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4.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3.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6.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7-8.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9-10.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11.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13-15.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17, 19, 21, 23, 25.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17-18.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21-22.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23-24.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25.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4-15.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Tedrail-carbody.pdf, pages 27.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l="28716" r="28716"/>
          <a:stretch>
            <a:fillRect/>
          </a:stretch>
        </p:blipFill>
        <p:spPr>
          <a:xfrm>
            <a:off x="7000875" y="0"/>
            <a:ext cx="5191125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4B26F8D-CBE3-47D6-A7E8-18FE0B9CD8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EDEC1B-DC5C-43A4-81BA-4F38B604D291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34290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2B7D6"/>
                </a:solidFill>
              </a:defRPr>
            </a:pPr>
            <a:r>
              <a:rPr sz="1500" b="1">
                <a:solidFill>
                  <a:srgbClr val="22B7D6"/>
                </a:solidFill>
              </a:rPr>
              <a:t>TEDRAIL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D31BE6-025C-4BF6-A99E-28A8FD26DC00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6381750" cy="1504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철도차량 차체</a:t>
            </a:r>
          </a:p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통합 솔루션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08D8302-67DE-4CBB-A44E-F2FB7B6011BC}"/>
              </a:ext>
            </a:extLst>
          </p:cNvPr>
          <p:cNvSpPr>
            <a:spLocks noGrp="1"/>
          </p:cNvSpPr>
          <p:nvPr/>
        </p:nvSpPr>
        <p:spPr>
          <a:xfrm>
            <a:off x="723900" y="3562350"/>
            <a:ext cx="6858000" cy="4953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650" b="0">
                <a:solidFill>
                  <a:srgbClr val="EAF3F7"/>
                </a:solidFill>
              </a:defRPr>
            </a:pPr>
            <a:r>
              <a:rPr sz="1650" b="0">
                <a:solidFill>
                  <a:srgbClr val="EAF3F7"/>
                </a:solidFill>
              </a:rPr>
              <a:t>설계·가공·용접·조립에서 글로벌 프로젝트 납품까지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A0416EA-47CC-4F63-B3DD-A8E6E275DB56}"/>
              </a:ext>
            </a:extLst>
          </p:cNvPr>
          <p:cNvSpPr>
            <a:spLocks noGrp="1"/>
          </p:cNvSpPr>
          <p:nvPr/>
        </p:nvSpPr>
        <p:spPr>
          <a:xfrm>
            <a:off x="723900" y="4457700"/>
            <a:ext cx="4953000" cy="9525"/>
          </a:xfrm>
          <a:prstGeom prst="rect">
            <a:avLst/>
          </a:prstGeom>
          <a:solidFill>
            <a:srgbClr val="8BA4B2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D6433F-9C0B-4AD9-A621-01B5B09F2FA6}"/>
              </a:ext>
            </a:extLst>
          </p:cNvPr>
          <p:cNvSpPr>
            <a:spLocks noGrp="1"/>
          </p:cNvSpPr>
          <p:nvPr/>
        </p:nvSpPr>
        <p:spPr>
          <a:xfrm>
            <a:off x="723900" y="4686300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KOREAN COMPANY PROFILE  ·  2026</a:t>
            </a:r>
          </a:p>
        </p:txBody>
      </p:sp>
    </p:spTree>
    <p:extLst>
      <p:ext uri="{BB962C8B-B14F-4D97-AF65-F5344CB8AC3E}">
        <p14:creationId xmlns:p14="http://schemas.microsoft.com/office/powerpoint/2010/main" val="1557809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13D7771-5D3D-4D7E-B228-3C5E640CD2D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COMPANY PROFILE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85C44D5-6903-4411-9F5C-337A3C442120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숫자로 보는 Tedrail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ED97979-DE8E-4D31-B5F5-51D67FC20D70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E784CB8-BB92-4AF8-8161-BE9197AE260C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02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0" y="2471455"/>
            <a:ext cx="4895850" cy="275329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3F423FE-3846-433E-9941-1794CAD99484}"/>
              </a:ext>
            </a:extLst>
          </p:cNvPr>
          <p:cNvSpPr>
            <a:spLocks noGrp="1"/>
          </p:cNvSpPr>
          <p:nvPr/>
        </p:nvSpPr>
        <p:spPr>
          <a:xfrm>
            <a:off x="647700" y="1952625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850" b="1">
                <a:solidFill>
                  <a:srgbClr val="22B7D6"/>
                </a:solidFill>
              </a:rPr>
              <a:t>4개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7CBAAAB-524D-48A5-B972-49AD0D5F11E8}"/>
              </a:ext>
            </a:extLst>
          </p:cNvPr>
          <p:cNvSpPr>
            <a:spLocks noGrp="1"/>
          </p:cNvSpPr>
          <p:nvPr/>
        </p:nvSpPr>
        <p:spPr>
          <a:xfrm>
            <a:off x="647700" y="247650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생산기지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A1E5264-8E6E-4A27-8E1D-6757922ACD69}"/>
              </a:ext>
            </a:extLst>
          </p:cNvPr>
          <p:cNvSpPr>
            <a:spLocks noGrp="1"/>
          </p:cNvSpPr>
          <p:nvPr/>
        </p:nvSpPr>
        <p:spPr>
          <a:xfrm>
            <a:off x="2952750" y="1952625"/>
            <a:ext cx="180975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400" b="1" dirty="0">
                <a:solidFill>
                  <a:srgbClr val="22B7D6"/>
                </a:solidFill>
              </a:rPr>
              <a:t>190에이커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7125BCF-54C2-4B52-A3E2-6B0F1E257414}"/>
              </a:ext>
            </a:extLst>
          </p:cNvPr>
          <p:cNvSpPr>
            <a:spLocks noGrp="1"/>
          </p:cNvSpPr>
          <p:nvPr/>
        </p:nvSpPr>
        <p:spPr>
          <a:xfrm>
            <a:off x="2952750" y="247650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생산 부지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E4EAF56-6BB5-4EC2-978D-25794F307C68}"/>
              </a:ext>
            </a:extLst>
          </p:cNvPr>
          <p:cNvSpPr>
            <a:spLocks noGrp="1"/>
          </p:cNvSpPr>
          <p:nvPr/>
        </p:nvSpPr>
        <p:spPr>
          <a:xfrm>
            <a:off x="647700" y="3381375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850" b="1">
                <a:solidFill>
                  <a:srgbClr val="22B7D6"/>
                </a:solidFill>
              </a:rPr>
              <a:t>100대+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EA304C3-73A0-4327-AD3B-918A4C8F6FBB}"/>
              </a:ext>
            </a:extLst>
          </p:cNvPr>
          <p:cNvSpPr>
            <a:spLocks noGrp="1"/>
          </p:cNvSpPr>
          <p:nvPr/>
        </p:nvSpPr>
        <p:spPr>
          <a:xfrm>
            <a:off x="647700" y="390525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주요 생산설비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976DA89-2826-4C0C-8B71-8B15E8B1FEE7}"/>
              </a:ext>
            </a:extLst>
          </p:cNvPr>
          <p:cNvSpPr>
            <a:spLocks noGrp="1"/>
          </p:cNvSpPr>
          <p:nvPr/>
        </p:nvSpPr>
        <p:spPr>
          <a:xfrm>
            <a:off x="2952750" y="3381375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850" b="1">
                <a:solidFill>
                  <a:srgbClr val="22B7D6"/>
                </a:solidFill>
              </a:rPr>
              <a:t>75명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388E2D-3EB4-4EDE-AD32-4CE18E9873D5}"/>
              </a:ext>
            </a:extLst>
          </p:cNvPr>
          <p:cNvSpPr>
            <a:spLocks noGrp="1"/>
          </p:cNvSpPr>
          <p:nvPr/>
        </p:nvSpPr>
        <p:spPr>
          <a:xfrm>
            <a:off x="2952750" y="390525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기술 인력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FC2D8EF-8F6F-4B01-9E18-444D0FA53A25}"/>
              </a:ext>
            </a:extLst>
          </p:cNvPr>
          <p:cNvSpPr>
            <a:spLocks noGrp="1"/>
          </p:cNvSpPr>
          <p:nvPr/>
        </p:nvSpPr>
        <p:spPr>
          <a:xfrm>
            <a:off x="647700" y="4810125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850" b="1">
                <a:solidFill>
                  <a:srgbClr val="22B7D6"/>
                </a:solidFill>
              </a:rPr>
              <a:t>월 30량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46ABEBA-588A-48A6-A80B-5D2B9DC6A8F7}"/>
              </a:ext>
            </a:extLst>
          </p:cNvPr>
          <p:cNvSpPr>
            <a:spLocks noGrp="1"/>
          </p:cNvSpPr>
          <p:nvPr/>
        </p:nvSpPr>
        <p:spPr>
          <a:xfrm>
            <a:off x="647700" y="533400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차체 생산능력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E785A31-5172-4D3E-9D13-F4125C4C518A}"/>
              </a:ext>
            </a:extLst>
          </p:cNvPr>
          <p:cNvSpPr>
            <a:spLocks noGrp="1"/>
          </p:cNvSpPr>
          <p:nvPr/>
        </p:nvSpPr>
        <p:spPr>
          <a:xfrm>
            <a:off x="2952750" y="4810125"/>
            <a:ext cx="1714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22B7D6"/>
                </a:solidFill>
              </a:defRPr>
            </a:pPr>
            <a:r>
              <a:rPr sz="2850" b="1">
                <a:solidFill>
                  <a:srgbClr val="22B7D6"/>
                </a:solidFill>
              </a:rPr>
              <a:t>20개국+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93545AD-EE2D-4B44-B526-56DC735507F9}"/>
              </a:ext>
            </a:extLst>
          </p:cNvPr>
          <p:cNvSpPr>
            <a:spLocks noGrp="1"/>
          </p:cNvSpPr>
          <p:nvPr/>
        </p:nvSpPr>
        <p:spPr>
          <a:xfrm>
            <a:off x="2952750" y="5334000"/>
            <a:ext cx="180975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3F7"/>
                </a:solidFill>
              </a:defRPr>
            </a:pPr>
            <a:r>
              <a:rPr sz="1200" b="0">
                <a:solidFill>
                  <a:srgbClr val="EAF3F7"/>
                </a:solidFill>
              </a:rPr>
              <a:t>고객 분포</a:t>
            </a:r>
          </a:p>
        </p:txBody>
      </p:sp>
    </p:spTree>
    <p:extLst>
      <p:ext uri="{BB962C8B-B14F-4D97-AF65-F5344CB8AC3E}">
        <p14:creationId xmlns:p14="http://schemas.microsoft.com/office/powerpoint/2010/main" val="78031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:a16="http://schemas.microsoft.com/office/drawing/2014/main" id="{8423C528-DFE0-4A54-8900-F80C291EABC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COMPANY PROFILE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381BEC-16C9-4566-BEAD-89FA933206C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성장을 이어온 글로벌 철도 파트너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4DB21F6-B128-4009-B990-F1989CD8D01B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29A21E7-BBAF-4DAB-A06B-1DF7B0A664A1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03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41CDCBC-7C8D-4B0D-A4B8-8874DCB7FA2B}"/>
              </a:ext>
            </a:extLst>
          </p:cNvPr>
          <p:cNvSpPr>
            <a:spLocks noGrp="1"/>
          </p:cNvSpPr>
          <p:nvPr/>
        </p:nvSpPr>
        <p:spPr>
          <a:xfrm>
            <a:off x="876300" y="3429000"/>
            <a:ext cx="10382250" cy="38100"/>
          </a:xfrm>
          <a:prstGeom prst="rect">
            <a:avLst/>
          </a:prstGeom>
          <a:solidFill>
            <a:srgbClr val="C9D7DE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70DFE086-2787-422A-8338-8D8E9FAB11E9}"/>
              </a:ext>
            </a:extLst>
          </p:cNvPr>
          <p:cNvSpPr>
            <a:spLocks noGrp="1"/>
          </p:cNvSpPr>
          <p:nvPr/>
        </p:nvSpPr>
        <p:spPr>
          <a:xfrm>
            <a:off x="97155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D5D6162-6300-4F7C-A8DA-38019BD51E75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2011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12BBE03-5BE1-41DB-A9F9-ABF0F173B73F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Tedrail 설립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철도부품 수출입</a:t>
            </a: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:a16="http://schemas.microsoft.com/office/drawing/2014/main" id="{F69E1342-E7AB-4084-965A-F285FB400630}"/>
              </a:ext>
            </a:extLst>
          </p:cNvPr>
          <p:cNvSpPr>
            <a:spLocks noGrp="1"/>
          </p:cNvSpPr>
          <p:nvPr/>
        </p:nvSpPr>
        <p:spPr>
          <a:xfrm>
            <a:off x="236220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03FF8BA-552F-4005-8453-5953220EB139}"/>
              </a:ext>
            </a:extLst>
          </p:cNvPr>
          <p:cNvSpPr>
            <a:spLocks noGrp="1"/>
          </p:cNvSpPr>
          <p:nvPr/>
        </p:nvSpPr>
        <p:spPr>
          <a:xfrm>
            <a:off x="207645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2015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22EE10F-4188-4179-AF02-998FE0950F36}"/>
              </a:ext>
            </a:extLst>
          </p:cNvPr>
          <p:cNvSpPr>
            <a:spLocks noGrp="1"/>
          </p:cNvSpPr>
          <p:nvPr/>
        </p:nvSpPr>
        <p:spPr>
          <a:xfrm>
            <a:off x="207645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장자강 1기 기지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25무 규모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386B7DBD-F446-47A9-A697-90E1C478FCB9}"/>
              </a:ext>
            </a:extLst>
          </p:cNvPr>
          <p:cNvSpPr>
            <a:spLocks noGrp="1"/>
          </p:cNvSpPr>
          <p:nvPr/>
        </p:nvSpPr>
        <p:spPr>
          <a:xfrm>
            <a:off x="375285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C91A97F-EF5F-4889-B780-282D62B4A761}"/>
              </a:ext>
            </a:extLst>
          </p:cNvPr>
          <p:cNvSpPr>
            <a:spLocks noGrp="1"/>
          </p:cNvSpPr>
          <p:nvPr/>
        </p:nvSpPr>
        <p:spPr>
          <a:xfrm>
            <a:off x="346710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2018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608317B-B7CE-4CDF-8F0D-52E1747EE352}"/>
              </a:ext>
            </a:extLst>
          </p:cNvPr>
          <p:cNvSpPr>
            <a:spLocks noGrp="1"/>
          </p:cNvSpPr>
          <p:nvPr/>
        </p:nvSpPr>
        <p:spPr>
          <a:xfrm>
            <a:off x="346710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장인 생산기지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45무 규모</a:t>
            </a:r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40B8212F-D56F-4EEB-8596-80A97970BE83}"/>
              </a:ext>
            </a:extLst>
          </p:cNvPr>
          <p:cNvSpPr>
            <a:spLocks noGrp="1"/>
          </p:cNvSpPr>
          <p:nvPr/>
        </p:nvSpPr>
        <p:spPr>
          <a:xfrm>
            <a:off x="514350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0FAA6DD-1AF7-4346-91F1-35D76C7D7FAE}"/>
              </a:ext>
            </a:extLst>
          </p:cNvPr>
          <p:cNvSpPr>
            <a:spLocks noGrp="1"/>
          </p:cNvSpPr>
          <p:nvPr/>
        </p:nvSpPr>
        <p:spPr>
          <a:xfrm>
            <a:off x="485775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2020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7220791-B56E-4EC3-B8EC-BE02C6D83E2D}"/>
              </a:ext>
            </a:extLst>
          </p:cNvPr>
          <p:cNvSpPr>
            <a:spLocks noGrp="1"/>
          </p:cNvSpPr>
          <p:nvPr/>
        </p:nvSpPr>
        <p:spPr>
          <a:xfrm>
            <a:off x="485775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장자강 2기 확장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총 80무</a:t>
            </a:r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B5B76623-2CD7-4D69-9372-AE92CBB72ACD}"/>
              </a:ext>
            </a:extLst>
          </p:cNvPr>
          <p:cNvSpPr>
            <a:spLocks noGrp="1"/>
          </p:cNvSpPr>
          <p:nvPr/>
        </p:nvSpPr>
        <p:spPr>
          <a:xfrm>
            <a:off x="653415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6F218FC-D28B-4419-8812-46F8D5F01D36}"/>
              </a:ext>
            </a:extLst>
          </p:cNvPr>
          <p:cNvSpPr>
            <a:spLocks noGrp="1"/>
          </p:cNvSpPr>
          <p:nvPr/>
        </p:nvSpPr>
        <p:spPr>
          <a:xfrm>
            <a:off x="624840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2023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9080E802-6062-4FE2-B205-CB164C56927A}"/>
              </a:ext>
            </a:extLst>
          </p:cNvPr>
          <p:cNvSpPr>
            <a:spLocks noGrp="1"/>
          </p:cNvSpPr>
          <p:nvPr/>
        </p:nvSpPr>
        <p:spPr>
          <a:xfrm>
            <a:off x="624840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인도네시아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자카르타 지사</a:t>
            </a: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95BE03B8-3F2A-4481-8C0E-7A94F2E8053B}"/>
              </a:ext>
            </a:extLst>
          </p:cNvPr>
          <p:cNvSpPr>
            <a:spLocks noGrp="1"/>
          </p:cNvSpPr>
          <p:nvPr/>
        </p:nvSpPr>
        <p:spPr>
          <a:xfrm>
            <a:off x="792480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3A0BEC8-3423-449B-AFA1-AB06E258A05F}"/>
              </a:ext>
            </a:extLst>
          </p:cNvPr>
          <p:cNvSpPr>
            <a:spLocks noGrp="1"/>
          </p:cNvSpPr>
          <p:nvPr/>
        </p:nvSpPr>
        <p:spPr>
          <a:xfrm>
            <a:off x="763905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2024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B39B78F-C68B-4A24-9425-FD78F4D868A0}"/>
              </a:ext>
            </a:extLst>
          </p:cNvPr>
          <p:cNvSpPr>
            <a:spLocks noGrp="1"/>
          </p:cNvSpPr>
          <p:nvPr/>
        </p:nvSpPr>
        <p:spPr>
          <a:xfrm>
            <a:off x="763905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허페이 공급망센터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자카르타 공장 준비</a:t>
            </a:r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F58D9605-C8DB-4B17-A9AD-94FB7D0AB7A0}"/>
              </a:ext>
            </a:extLst>
          </p:cNvPr>
          <p:cNvSpPr>
            <a:spLocks noGrp="1"/>
          </p:cNvSpPr>
          <p:nvPr/>
        </p:nvSpPr>
        <p:spPr>
          <a:xfrm>
            <a:off x="931545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0DA48E4-DC6A-4CF3-B98F-020D1651001D}"/>
              </a:ext>
            </a:extLst>
          </p:cNvPr>
          <p:cNvSpPr>
            <a:spLocks noGrp="1"/>
          </p:cNvSpPr>
          <p:nvPr/>
        </p:nvSpPr>
        <p:spPr>
          <a:xfrm>
            <a:off x="902970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2025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6EF06BE-5A64-4803-945D-595419F8D147}"/>
              </a:ext>
            </a:extLst>
          </p:cNvPr>
          <p:cNvSpPr>
            <a:spLocks noGrp="1"/>
          </p:cNvSpPr>
          <p:nvPr/>
        </p:nvSpPr>
        <p:spPr>
          <a:xfrm>
            <a:off x="902970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말레이시아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신규 지사</a:t>
            </a:r>
          </a:p>
        </p:txBody>
      </p:sp>
      <p:sp>
        <p:nvSpPr>
          <p:cNvPr id="27" name="모서리가 둥근 직사각형 26">
            <a:extLst>
              <a:ext uri="{FF2B5EF4-FFF2-40B4-BE49-F238E27FC236}">
                <a16:creationId xmlns:a16="http://schemas.microsoft.com/office/drawing/2014/main" id="{03442DB5-E1A9-44FD-AD5F-DF1144DF3928}"/>
              </a:ext>
            </a:extLst>
          </p:cNvPr>
          <p:cNvSpPr>
            <a:spLocks noGrp="1"/>
          </p:cNvSpPr>
          <p:nvPr/>
        </p:nvSpPr>
        <p:spPr>
          <a:xfrm>
            <a:off x="10706100" y="3305175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4AB74D1-12F4-4C63-99B0-21714BBE55B3}"/>
              </a:ext>
            </a:extLst>
          </p:cNvPr>
          <p:cNvSpPr>
            <a:spLocks noGrp="1"/>
          </p:cNvSpPr>
          <p:nvPr/>
        </p:nvSpPr>
        <p:spPr>
          <a:xfrm>
            <a:off x="10420350" y="1952625"/>
            <a:ext cx="106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0969A8"/>
                </a:solidFill>
              </a:defRPr>
            </a:pPr>
            <a:r>
              <a:rPr sz="1800" b="1">
                <a:solidFill>
                  <a:srgbClr val="0969A8"/>
                </a:solidFill>
              </a:rPr>
              <a:t>2026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F29D2DC-982B-4080-A6AC-DC24633ACCBA}"/>
              </a:ext>
            </a:extLst>
          </p:cNvPr>
          <p:cNvSpPr>
            <a:spLocks noGrp="1"/>
          </p:cNvSpPr>
          <p:nvPr/>
        </p:nvSpPr>
        <p:spPr>
          <a:xfrm>
            <a:off x="10420350" y="2400300"/>
            <a:ext cx="1066800" cy="704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마디운 지사·</a:t>
            </a:r>
          </a:p>
          <a:p>
            <a:pPr algn="ctr">
              <a:defRPr sz="1125" b="0">
                <a:solidFill>
                  <a:srgbClr val="102531"/>
                </a:solidFill>
              </a:defRPr>
            </a:pPr>
            <a:r>
              <a:rPr sz="1125" b="0">
                <a:solidFill>
                  <a:srgbClr val="102531"/>
                </a:solidFill>
              </a:rPr>
              <a:t>인니 2기 기지 준비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D5B795EE-B9ED-4E30-93DE-975032112402}"/>
              </a:ext>
            </a:extLst>
          </p:cNvPr>
          <p:cNvSpPr>
            <a:spLocks noGrp="1"/>
          </p:cNvSpPr>
          <p:nvPr/>
        </p:nvSpPr>
        <p:spPr>
          <a:xfrm>
            <a:off x="857250" y="4495800"/>
            <a:ext cx="1000125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950" b="1">
                <a:solidFill>
                  <a:srgbClr val="102531"/>
                </a:solidFill>
              </a:defRPr>
            </a:pPr>
            <a:r>
              <a:rPr sz="1950" b="1">
                <a:solidFill>
                  <a:srgbClr val="102531"/>
                </a:solidFill>
              </a:rPr>
              <a:t>중국 내 생산 기반을 넘어 동남아 현지 공급·생산 체계로 확장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5B98544-2AE3-447A-B53F-18F1A2384D9F}"/>
              </a:ext>
            </a:extLst>
          </p:cNvPr>
          <p:cNvSpPr>
            <a:spLocks noGrp="1"/>
          </p:cNvSpPr>
          <p:nvPr/>
        </p:nvSpPr>
        <p:spPr>
          <a:xfrm>
            <a:off x="857250" y="5095875"/>
            <a:ext cx="10001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350" b="0">
                <a:solidFill>
                  <a:srgbClr val="5B7482"/>
                </a:solidFill>
              </a:defRPr>
            </a:pPr>
            <a:r>
              <a:rPr sz="1350" b="0">
                <a:solidFill>
                  <a:srgbClr val="5B7482"/>
                </a:solidFill>
              </a:rPr>
              <a:t>고객과 가까운 곳에서 더 빠르고 안정적으로 대응합니다.</a:t>
            </a:r>
          </a:p>
        </p:txBody>
      </p:sp>
    </p:spTree>
    <p:extLst>
      <p:ext uri="{BB962C8B-B14F-4D97-AF65-F5344CB8AC3E}">
        <p14:creationId xmlns:p14="http://schemas.microsoft.com/office/powerpoint/2010/main" val="198100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5BC64644-C75D-4C2D-82C0-09DD0593A2F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COMPANY PROFILE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AE0A42A-C5CD-477D-9721-838B56A6CFE9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미션과 핵심가치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4EDE437-58B5-4E96-BD71-4CBA58675C28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80D8D69-4845-4EA8-A260-0992F033B339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04</a:t>
            </a: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1343E9B-F58E-471C-9199-9E874B4A72A8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5143500" cy="4095750"/>
          </a:xfrm>
          <a:prstGeom prst="roundRect">
            <a:avLst>
              <a:gd name="adj" fmla="val 4651"/>
            </a:avLst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0A3642F-9C14-413C-8D38-FCAFD188E419}"/>
              </a:ext>
            </a:extLst>
          </p:cNvPr>
          <p:cNvSpPr>
            <a:spLocks noGrp="1"/>
          </p:cNvSpPr>
          <p:nvPr/>
        </p:nvSpPr>
        <p:spPr>
          <a:xfrm>
            <a:off x="990600" y="2171700"/>
            <a:ext cx="19050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22B7D6"/>
                </a:solidFill>
              </a:defRPr>
            </a:pPr>
            <a:r>
              <a:rPr sz="1125" b="1">
                <a:solidFill>
                  <a:srgbClr val="22B7D6"/>
                </a:solidFill>
              </a:rPr>
              <a:t>MISSION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D69A99-BF69-4393-A93F-A6390338A09C}"/>
              </a:ext>
            </a:extLst>
          </p:cNvPr>
          <p:cNvSpPr>
            <a:spLocks noGrp="1"/>
          </p:cNvSpPr>
          <p:nvPr/>
        </p:nvSpPr>
        <p:spPr>
          <a:xfrm>
            <a:off x="990600" y="2628900"/>
            <a:ext cx="4095750" cy="16192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친환경 교통을</a:t>
            </a:r>
          </a:p>
          <a:p>
            <a:pPr algn="l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지능적으로 만들고,</a:t>
            </a:r>
          </a:p>
          <a:p>
            <a:pPr algn="l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스마트한 이동을 지원합니다.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4AB22AE-0595-4C97-A850-041D3BF71844}"/>
              </a:ext>
            </a:extLst>
          </p:cNvPr>
          <p:cNvSpPr>
            <a:spLocks noGrp="1"/>
          </p:cNvSpPr>
          <p:nvPr/>
        </p:nvSpPr>
        <p:spPr>
          <a:xfrm>
            <a:off x="990600" y="5067300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A9BAC5"/>
                </a:solidFill>
              </a:defRPr>
            </a:pPr>
            <a:r>
              <a:rPr sz="1275" b="0">
                <a:solidFill>
                  <a:srgbClr val="A9BAC5"/>
                </a:solidFill>
              </a:rPr>
              <a:t>품질 중심 · 고객 중심 · 혁신 중심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3917D43-1842-4BB5-86C5-9283FF3DAB39}"/>
              </a:ext>
            </a:extLst>
          </p:cNvPr>
          <p:cNvSpPr>
            <a:spLocks noGrp="1"/>
          </p:cNvSpPr>
          <p:nvPr/>
        </p:nvSpPr>
        <p:spPr>
          <a:xfrm>
            <a:off x="6438900" y="1885950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2B7D6"/>
                </a:solidFill>
              </a:defRPr>
            </a:pPr>
            <a:r>
              <a:rPr sz="1350" b="1">
                <a:solidFill>
                  <a:srgbClr val="22B7D6"/>
                </a:solidFill>
              </a:rPr>
              <a:t>01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3AF8E40-5C09-4AF9-B0CD-F7311673EA37}"/>
              </a:ext>
            </a:extLst>
          </p:cNvPr>
          <p:cNvSpPr>
            <a:spLocks noGrp="1"/>
          </p:cNvSpPr>
          <p:nvPr/>
        </p:nvSpPr>
        <p:spPr>
          <a:xfrm>
            <a:off x="7067550" y="1847850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102531"/>
                </a:solidFill>
              </a:defRPr>
            </a:pPr>
            <a:r>
              <a:rPr sz="1800" b="1">
                <a:solidFill>
                  <a:srgbClr val="102531"/>
                </a:solidFill>
              </a:rPr>
              <a:t>실용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CF9EB14-38C2-4140-83E0-93F3CBB9C651}"/>
              </a:ext>
            </a:extLst>
          </p:cNvPr>
          <p:cNvSpPr>
            <a:spLocks noGrp="1"/>
          </p:cNvSpPr>
          <p:nvPr/>
        </p:nvSpPr>
        <p:spPr>
          <a:xfrm>
            <a:off x="7067550" y="2238375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현장에서 답을 찾는 실행력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753C880-E5B2-4C8E-84D9-46A22C99952A}"/>
              </a:ext>
            </a:extLst>
          </p:cNvPr>
          <p:cNvSpPr>
            <a:spLocks noGrp="1"/>
          </p:cNvSpPr>
          <p:nvPr/>
        </p:nvSpPr>
        <p:spPr>
          <a:xfrm>
            <a:off x="6438900" y="2867025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2B7D6"/>
                </a:solidFill>
              </a:defRPr>
            </a:pPr>
            <a:r>
              <a:rPr sz="1350" b="1">
                <a:solidFill>
                  <a:srgbClr val="22B7D6"/>
                </a:solidFill>
              </a:rPr>
              <a:t>02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0DD1F4C-5B99-4809-9016-2D623B16549F}"/>
              </a:ext>
            </a:extLst>
          </p:cNvPr>
          <p:cNvSpPr>
            <a:spLocks noGrp="1"/>
          </p:cNvSpPr>
          <p:nvPr/>
        </p:nvSpPr>
        <p:spPr>
          <a:xfrm>
            <a:off x="7067550" y="282892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102531"/>
                </a:solidFill>
              </a:defRPr>
            </a:pPr>
            <a:r>
              <a:rPr sz="1800" b="1">
                <a:solidFill>
                  <a:srgbClr val="102531"/>
                </a:solidFill>
              </a:rPr>
              <a:t>도전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A507579-6051-4FD6-BA46-59C524B209A4}"/>
              </a:ext>
            </a:extLst>
          </p:cNvPr>
          <p:cNvSpPr>
            <a:spLocks noGrp="1"/>
          </p:cNvSpPr>
          <p:nvPr/>
        </p:nvSpPr>
        <p:spPr>
          <a:xfrm>
            <a:off x="7067550" y="3219450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끈기와 책임으로 목표 달성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A24B296-A9EA-47DF-9DB1-DECD0B9C3CDE}"/>
              </a:ext>
            </a:extLst>
          </p:cNvPr>
          <p:cNvSpPr>
            <a:spLocks noGrp="1"/>
          </p:cNvSpPr>
          <p:nvPr/>
        </p:nvSpPr>
        <p:spPr>
          <a:xfrm>
            <a:off x="6438900" y="3848100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2B7D6"/>
                </a:solidFill>
              </a:defRPr>
            </a:pPr>
            <a:r>
              <a:rPr sz="1350" b="1">
                <a:solidFill>
                  <a:srgbClr val="22B7D6"/>
                </a:solidFill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9BA1DF6-00D0-49BF-871D-2A2872381F07}"/>
              </a:ext>
            </a:extLst>
          </p:cNvPr>
          <p:cNvSpPr>
            <a:spLocks noGrp="1"/>
          </p:cNvSpPr>
          <p:nvPr/>
        </p:nvSpPr>
        <p:spPr>
          <a:xfrm>
            <a:off x="7067550" y="3810000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102531"/>
                </a:solidFill>
              </a:defRPr>
            </a:pPr>
            <a:r>
              <a:rPr sz="1800" b="1">
                <a:solidFill>
                  <a:srgbClr val="102531"/>
                </a:solidFill>
              </a:rPr>
              <a:t>혁신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D93F9DB-A58A-401C-B0EA-52851B91FD32}"/>
              </a:ext>
            </a:extLst>
          </p:cNvPr>
          <p:cNvSpPr>
            <a:spLocks noGrp="1"/>
          </p:cNvSpPr>
          <p:nvPr/>
        </p:nvSpPr>
        <p:spPr>
          <a:xfrm>
            <a:off x="7067550" y="4200525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기술과 방식의 지속적 개선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DF326B2-C105-4B9C-88B6-528BC5DD5BB0}"/>
              </a:ext>
            </a:extLst>
          </p:cNvPr>
          <p:cNvSpPr>
            <a:spLocks noGrp="1"/>
          </p:cNvSpPr>
          <p:nvPr/>
        </p:nvSpPr>
        <p:spPr>
          <a:xfrm>
            <a:off x="6438900" y="4829175"/>
            <a:ext cx="4572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2B7D6"/>
                </a:solidFill>
              </a:defRPr>
            </a:pPr>
            <a:r>
              <a:rPr sz="1350" b="1">
                <a:solidFill>
                  <a:srgbClr val="22B7D6"/>
                </a:solidFill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EAC7D61-1781-4F8F-A8C7-91D8611BC213}"/>
              </a:ext>
            </a:extLst>
          </p:cNvPr>
          <p:cNvSpPr>
            <a:spLocks noGrp="1"/>
          </p:cNvSpPr>
          <p:nvPr/>
        </p:nvSpPr>
        <p:spPr>
          <a:xfrm>
            <a:off x="7067550" y="479107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102531"/>
                </a:solidFill>
              </a:defRPr>
            </a:pPr>
            <a:r>
              <a:rPr sz="1800" b="1">
                <a:solidFill>
                  <a:srgbClr val="102531"/>
                </a:solidFill>
              </a:rPr>
              <a:t>상생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C3091F8-EFBB-4256-A93D-81279563F4C1}"/>
              </a:ext>
            </a:extLst>
          </p:cNvPr>
          <p:cNvSpPr>
            <a:spLocks noGrp="1"/>
          </p:cNvSpPr>
          <p:nvPr/>
        </p:nvSpPr>
        <p:spPr>
          <a:xfrm>
            <a:off x="7067550" y="5181600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고객·협력사와 성과 공유</a:t>
            </a:r>
          </a:p>
        </p:txBody>
      </p:sp>
    </p:spTree>
    <p:extLst>
      <p:ext uri="{BB962C8B-B14F-4D97-AF65-F5344CB8AC3E}">
        <p14:creationId xmlns:p14="http://schemas.microsoft.com/office/powerpoint/2010/main" val="118092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4E67C717-0AD2-4872-A890-8C871F03AFC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QUALITY SYSTEM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CE75C0C-8EB7-4C98-A90D-30CB5CEF0D9D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국제 기준에 맞춘 품질·용접 관리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1001165-42DF-4844-949E-1C1668255DE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4D1BD0B-BEAD-4FF8-B441-FAA759E567B2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05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870309"/>
            <a:ext cx="6762750" cy="3803183"/>
          </a:xfrm>
          <a:prstGeom prst="rect">
            <a:avLst/>
          </a:prstGeom>
        </p:spPr>
      </p:pic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057EBFCB-E1CA-4CC3-8E3A-012457484C8A}"/>
              </a:ext>
            </a:extLst>
          </p:cNvPr>
          <p:cNvSpPr>
            <a:spLocks noGrp="1"/>
          </p:cNvSpPr>
          <p:nvPr/>
        </p:nvSpPr>
        <p:spPr>
          <a:xfrm>
            <a:off x="7810500" y="1866900"/>
            <a:ext cx="3524250" cy="3619500"/>
          </a:xfrm>
          <a:prstGeom prst="roundRect">
            <a:avLst>
              <a:gd name="adj" fmla="val 5405"/>
            </a:avLst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5D2C34E-A8E9-4033-A567-A4270FB274CC}"/>
              </a:ext>
            </a:extLst>
          </p:cNvPr>
          <p:cNvSpPr>
            <a:spLocks noGrp="1"/>
          </p:cNvSpPr>
          <p:nvPr/>
        </p:nvSpPr>
        <p:spPr>
          <a:xfrm>
            <a:off x="8172450" y="2152650"/>
            <a:ext cx="26670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주요 인증 체계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924DBA97-FF72-40ED-A9B7-302F1718CE86}"/>
              </a:ext>
            </a:extLst>
          </p:cNvPr>
          <p:cNvSpPr>
            <a:spLocks noGrp="1"/>
          </p:cNvSpPr>
          <p:nvPr/>
        </p:nvSpPr>
        <p:spPr>
          <a:xfrm>
            <a:off x="8172450" y="28003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BD3EF88-88D4-4A95-8247-B658F29D4502}"/>
              </a:ext>
            </a:extLst>
          </p:cNvPr>
          <p:cNvSpPr>
            <a:spLocks noGrp="1"/>
          </p:cNvSpPr>
          <p:nvPr/>
        </p:nvSpPr>
        <p:spPr>
          <a:xfrm>
            <a:off x="8420100" y="2638425"/>
            <a:ext cx="2571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ISO 9001 품질경영</a:t>
            </a: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20945860-9416-487B-BE7A-8235BA1AFD2C}"/>
              </a:ext>
            </a:extLst>
          </p:cNvPr>
          <p:cNvSpPr>
            <a:spLocks noGrp="1"/>
          </p:cNvSpPr>
          <p:nvPr/>
        </p:nvSpPr>
        <p:spPr>
          <a:xfrm>
            <a:off x="8172450" y="33147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39BE770-A23B-46F7-96E3-864612F729EA}"/>
              </a:ext>
            </a:extLst>
          </p:cNvPr>
          <p:cNvSpPr>
            <a:spLocks noGrp="1"/>
          </p:cNvSpPr>
          <p:nvPr/>
        </p:nvSpPr>
        <p:spPr>
          <a:xfrm>
            <a:off x="8420100" y="3152775"/>
            <a:ext cx="2571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3F7"/>
                </a:solidFill>
              </a:defRPr>
            </a:pPr>
            <a:r>
              <a:rPr sz="1275" b="1">
                <a:solidFill>
                  <a:srgbClr val="EAF3F7"/>
                </a:solidFill>
              </a:rPr>
              <a:t>ISO 22163 철도산업 품질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29774881-90CD-45EF-9CA6-C19C33B6BC2A}"/>
              </a:ext>
            </a:extLst>
          </p:cNvPr>
          <p:cNvSpPr>
            <a:spLocks noGrp="1"/>
          </p:cNvSpPr>
          <p:nvPr/>
        </p:nvSpPr>
        <p:spPr>
          <a:xfrm>
            <a:off x="8172450" y="38290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67BF073-D08E-4F37-A901-73767C1E5045}"/>
              </a:ext>
            </a:extLst>
          </p:cNvPr>
          <p:cNvSpPr>
            <a:spLocks noGrp="1"/>
          </p:cNvSpPr>
          <p:nvPr/>
        </p:nvSpPr>
        <p:spPr>
          <a:xfrm>
            <a:off x="8420100" y="3667125"/>
            <a:ext cx="2571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ISO 14000 환경경영</a:t>
            </a:r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8C765BDD-8FB3-4FA7-B761-652E5A8621A7}"/>
              </a:ext>
            </a:extLst>
          </p:cNvPr>
          <p:cNvSpPr>
            <a:spLocks noGrp="1"/>
          </p:cNvSpPr>
          <p:nvPr/>
        </p:nvSpPr>
        <p:spPr>
          <a:xfrm>
            <a:off x="8172450" y="43434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27A3065-610D-49DD-B0A9-F64D4EC99031}"/>
              </a:ext>
            </a:extLst>
          </p:cNvPr>
          <p:cNvSpPr>
            <a:spLocks noGrp="1"/>
          </p:cNvSpPr>
          <p:nvPr/>
        </p:nvSpPr>
        <p:spPr>
          <a:xfrm>
            <a:off x="8420100" y="4181475"/>
            <a:ext cx="2571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ISO 18000 안전보건</a:t>
            </a:r>
          </a:p>
        </p:txBody>
      </p:sp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3E9E0325-F536-4B58-9DD8-A73218099F53}"/>
              </a:ext>
            </a:extLst>
          </p:cNvPr>
          <p:cNvSpPr>
            <a:spLocks noGrp="1"/>
          </p:cNvSpPr>
          <p:nvPr/>
        </p:nvSpPr>
        <p:spPr>
          <a:xfrm>
            <a:off x="8172450" y="48577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2581CA7-55FB-42B0-8B97-73CCBA2554ED}"/>
              </a:ext>
            </a:extLst>
          </p:cNvPr>
          <p:cNvSpPr>
            <a:spLocks noGrp="1"/>
          </p:cNvSpPr>
          <p:nvPr/>
        </p:nvSpPr>
        <p:spPr>
          <a:xfrm>
            <a:off x="8420100" y="4695825"/>
            <a:ext cx="2571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3F7"/>
                </a:solidFill>
              </a:defRPr>
            </a:pPr>
            <a:r>
              <a:rPr sz="1275" b="1">
                <a:solidFill>
                  <a:srgbClr val="EAF3F7"/>
                </a:solidFill>
              </a:rPr>
              <a:t>EN 15085 철도차량 용접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C067A83-9551-420F-854C-B48070250CAC}"/>
              </a:ext>
            </a:extLst>
          </p:cNvPr>
          <p:cNvSpPr>
            <a:spLocks noGrp="1"/>
          </p:cNvSpPr>
          <p:nvPr/>
        </p:nvSpPr>
        <p:spPr>
          <a:xfrm>
            <a:off x="8172450" y="4972050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A9BAC5"/>
                </a:solidFill>
              </a:defRPr>
            </a:pPr>
            <a:r>
              <a:rPr sz="1275" b="0">
                <a:solidFill>
                  <a:srgbClr val="A9BAC5"/>
                </a:solidFill>
              </a:rPr>
              <a:t>프로젝트 요구조건에 맞춘</a:t>
            </a:r>
          </a:p>
          <a:p>
            <a:pPr algn="l">
              <a:defRPr sz="1275" b="0">
                <a:solidFill>
                  <a:srgbClr val="A9BAC5"/>
                </a:solidFill>
              </a:defRPr>
            </a:pPr>
            <a:r>
              <a:rPr sz="1275" b="0">
                <a:solidFill>
                  <a:srgbClr val="A9BAC5"/>
                </a:solidFill>
              </a:rPr>
              <a:t>공정·검사·추적 관리</a:t>
            </a:r>
          </a:p>
        </p:txBody>
      </p:sp>
    </p:spTree>
    <p:extLst>
      <p:ext uri="{BB962C8B-B14F-4D97-AF65-F5344CB8AC3E}">
        <p14:creationId xmlns:p14="http://schemas.microsoft.com/office/powerpoint/2010/main" val="117901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4BE4C20F-9E6F-41FB-9FEC-DB2D9F3EEB1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MANUFACTURING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636A9D5-0C02-49BA-9CE4-63B57E9252D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대형 차체 생산을 위한 설비 경쟁력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18BED12-89AF-4C14-9A00-50328228A20A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2E536BB-5E4A-4D65-AD8A-439D337225E2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06</a:t>
            </a: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0" y="2219091"/>
            <a:ext cx="5657850" cy="3181817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F2B158E-E578-4A09-9C52-4CE6DA19104B}"/>
              </a:ext>
            </a:extLst>
          </p:cNvPr>
          <p:cNvSpPr>
            <a:spLocks noGrp="1"/>
          </p:cNvSpPr>
          <p:nvPr/>
        </p:nvSpPr>
        <p:spPr>
          <a:xfrm>
            <a:off x="647700" y="1933575"/>
            <a:ext cx="438150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절단부터 대형 가공까지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4B5E8BE-3DFD-4587-B504-1FC706C0F07A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4000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2B7D6"/>
                </a:solidFill>
              </a:defRPr>
            </a:pPr>
            <a:r>
              <a:rPr sz="1200" b="1">
                <a:solidFill>
                  <a:srgbClr val="22B7D6"/>
                </a:solidFill>
              </a:rPr>
              <a:t>01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45CFA18-5FC0-427D-9765-B76E855E3ACD}"/>
              </a:ext>
            </a:extLst>
          </p:cNvPr>
          <p:cNvSpPr>
            <a:spLocks noGrp="1"/>
          </p:cNvSpPr>
          <p:nvPr/>
        </p:nvSpPr>
        <p:spPr>
          <a:xfrm>
            <a:off x="1238250" y="2590800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3F7"/>
                </a:solidFill>
              </a:defRPr>
            </a:pPr>
            <a:r>
              <a:rPr sz="1350" b="0">
                <a:solidFill>
                  <a:srgbClr val="EAF3F7"/>
                </a:solidFill>
              </a:rPr>
              <a:t>6m·3m 교환식 레이저 절단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00211CB-6877-4353-9CE2-B40828B82D4E}"/>
              </a:ext>
            </a:extLst>
          </p:cNvPr>
          <p:cNvSpPr>
            <a:spLocks noGrp="1"/>
          </p:cNvSpPr>
          <p:nvPr/>
        </p:nvSpPr>
        <p:spPr>
          <a:xfrm>
            <a:off x="685800" y="3209925"/>
            <a:ext cx="4000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2B7D6"/>
                </a:solidFill>
              </a:defRPr>
            </a:pPr>
            <a:r>
              <a:rPr sz="1200" b="1">
                <a:solidFill>
                  <a:srgbClr val="22B7D6"/>
                </a:solidFill>
              </a:rPr>
              <a:t>02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C9F80F-F472-4752-B4DD-38B58D425047}"/>
              </a:ext>
            </a:extLst>
          </p:cNvPr>
          <p:cNvSpPr>
            <a:spLocks noGrp="1"/>
          </p:cNvSpPr>
          <p:nvPr/>
        </p:nvSpPr>
        <p:spPr>
          <a:xfrm>
            <a:off x="1238250" y="3133725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3F7"/>
                </a:solidFill>
              </a:defRPr>
            </a:pPr>
            <a:r>
              <a:rPr sz="1350" b="0">
                <a:solidFill>
                  <a:srgbClr val="EAF3F7"/>
                </a:solidFill>
              </a:rPr>
              <a:t>CNC 워터젯·터렛 펀칭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B3E0C84-D3CB-4DEC-853E-9E1FFEAECB2E}"/>
              </a:ext>
            </a:extLst>
          </p:cNvPr>
          <p:cNvSpPr>
            <a:spLocks noGrp="1"/>
          </p:cNvSpPr>
          <p:nvPr/>
        </p:nvSpPr>
        <p:spPr>
          <a:xfrm>
            <a:off x="685800" y="3752850"/>
            <a:ext cx="4000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2B7D6"/>
                </a:solidFill>
              </a:defRPr>
            </a:pPr>
            <a:r>
              <a:rPr sz="1200" b="1">
                <a:solidFill>
                  <a:srgbClr val="22B7D6"/>
                </a:solidFill>
              </a:rPr>
              <a:t>03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B47CEDD-7D5E-4786-B706-FB666E22395C}"/>
              </a:ext>
            </a:extLst>
          </p:cNvPr>
          <p:cNvSpPr>
            <a:spLocks noGrp="1"/>
          </p:cNvSpPr>
          <p:nvPr/>
        </p:nvSpPr>
        <p:spPr>
          <a:xfrm>
            <a:off x="1238250" y="3676650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3F7"/>
                </a:solidFill>
              </a:defRPr>
            </a:pPr>
            <a:r>
              <a:rPr sz="1350" b="0">
                <a:solidFill>
                  <a:srgbClr val="EAF3F7"/>
                </a:solidFill>
              </a:rPr>
              <a:t>18m 가공센터·CNC 문형 밀링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6CD83FF-7552-4E61-94D0-F3A6210A416A}"/>
              </a:ext>
            </a:extLst>
          </p:cNvPr>
          <p:cNvSpPr>
            <a:spLocks noGrp="1"/>
          </p:cNvSpPr>
          <p:nvPr/>
        </p:nvSpPr>
        <p:spPr>
          <a:xfrm>
            <a:off x="685800" y="4295775"/>
            <a:ext cx="4000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2B7D6"/>
                </a:solidFill>
              </a:defRPr>
            </a:pPr>
            <a:r>
              <a:rPr sz="1200" b="1">
                <a:solidFill>
                  <a:srgbClr val="22B7D6"/>
                </a:solidFill>
              </a:rPr>
              <a:t>04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2A5F555-7374-4FCE-8101-31BD55A56094}"/>
              </a:ext>
            </a:extLst>
          </p:cNvPr>
          <p:cNvSpPr>
            <a:spLocks noGrp="1"/>
          </p:cNvSpPr>
          <p:nvPr/>
        </p:nvSpPr>
        <p:spPr>
          <a:xfrm>
            <a:off x="1238250" y="4219575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3F7"/>
                </a:solidFill>
              </a:defRPr>
            </a:pPr>
            <a:r>
              <a:rPr sz="1350" b="0">
                <a:solidFill>
                  <a:srgbClr val="EAF3F7"/>
                </a:solidFill>
              </a:rPr>
              <a:t>스트레치 벤딩·CNC 절곡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CADDB66-82B0-4E97-9958-1454700A2B6E}"/>
              </a:ext>
            </a:extLst>
          </p:cNvPr>
          <p:cNvSpPr>
            <a:spLocks noGrp="1"/>
          </p:cNvSpPr>
          <p:nvPr/>
        </p:nvSpPr>
        <p:spPr>
          <a:xfrm>
            <a:off x="685800" y="4838700"/>
            <a:ext cx="4000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2B7D6"/>
                </a:solidFill>
              </a:defRPr>
            </a:pPr>
            <a:r>
              <a:rPr sz="1200" b="1">
                <a:solidFill>
                  <a:srgbClr val="22B7D6"/>
                </a:solidFill>
              </a:rPr>
              <a:t>05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391A256-06A4-4A7C-9162-E290CB78F811}"/>
              </a:ext>
            </a:extLst>
          </p:cNvPr>
          <p:cNvSpPr>
            <a:spLocks noGrp="1"/>
          </p:cNvSpPr>
          <p:nvPr/>
        </p:nvSpPr>
        <p:spPr>
          <a:xfrm>
            <a:off x="1238250" y="4762500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3F7"/>
                </a:solidFill>
              </a:defRPr>
            </a:pPr>
            <a:r>
              <a:rPr sz="1350" b="0">
                <a:solidFill>
                  <a:srgbClr val="EAF3F7"/>
                </a:solidFill>
              </a:rPr>
              <a:t>냉간성형강 생산 설비</a:t>
            </a:r>
          </a:p>
        </p:txBody>
      </p:sp>
    </p:spTree>
    <p:extLst>
      <p:ext uri="{BB962C8B-B14F-4D97-AF65-F5344CB8AC3E}">
        <p14:creationId xmlns:p14="http://schemas.microsoft.com/office/powerpoint/2010/main" val="831368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242B0CF7-E317-45A5-B66D-4AD4FA33DF7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MANUFACTURING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62034BB-1249-4172-B065-6626C081CA10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자동화 용접과 정밀 조립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2EB88B8-CCCB-4764-8E85-26E70FC3FA56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1143EFC-64E3-4F56-8A73-285488884B54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07</a:t>
            </a: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rcRect l="8719" r="8719"/>
          <a:stretch>
            <a:fillRect/>
          </a:stretch>
        </p:blipFill>
        <p:spPr>
          <a:xfrm>
            <a:off x="609600" y="1752600"/>
            <a:ext cx="5257800" cy="3581400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rcRect l="7822" r="7822"/>
          <a:stretch>
            <a:fillRect/>
          </a:stretch>
        </p:blipFill>
        <p:spPr>
          <a:xfrm>
            <a:off x="6191250" y="1752600"/>
            <a:ext cx="5372100" cy="3581400"/>
          </a:xfrm>
          <a:prstGeom prst="rect">
            <a:avLst/>
          </a:prstGeom>
        </p:spPr>
      </p:pic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87D7F52E-E215-4B0E-8538-EC26B09DCCBD}"/>
              </a:ext>
            </a:extLst>
          </p:cNvPr>
          <p:cNvSpPr>
            <a:spLocks noGrp="1"/>
          </p:cNvSpPr>
          <p:nvPr/>
        </p:nvSpPr>
        <p:spPr>
          <a:xfrm>
            <a:off x="609600" y="5486400"/>
            <a:ext cx="5257800" cy="533400"/>
          </a:xfrm>
          <a:prstGeom prst="roundRect">
            <a:avLst>
              <a:gd name="adj" fmla="val 14286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E60609F-C9F1-42BE-B244-3687E4715272}"/>
              </a:ext>
            </a:extLst>
          </p:cNvPr>
          <p:cNvSpPr>
            <a:spLocks noGrp="1"/>
          </p:cNvSpPr>
          <p:nvPr/>
        </p:nvSpPr>
        <p:spPr>
          <a:xfrm>
            <a:off x="800100" y="5562600"/>
            <a:ext cx="4876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스테인리스강 측벽 자동 저항용접</a:t>
            </a: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:a16="http://schemas.microsoft.com/office/drawing/2014/main" id="{7493999F-87E1-434F-855C-04C13B584A9E}"/>
              </a:ext>
            </a:extLst>
          </p:cNvPr>
          <p:cNvSpPr>
            <a:spLocks noGrp="1"/>
          </p:cNvSpPr>
          <p:nvPr/>
        </p:nvSpPr>
        <p:spPr>
          <a:xfrm>
            <a:off x="6191250" y="5486400"/>
            <a:ext cx="5372100" cy="533400"/>
          </a:xfrm>
          <a:prstGeom prst="roundRect">
            <a:avLst>
              <a:gd name="adj" fmla="val 14286"/>
            </a:avLst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FC76D1B-FE46-496D-9D4A-58BFAD1364D1}"/>
              </a:ext>
            </a:extLst>
          </p:cNvPr>
          <p:cNvSpPr>
            <a:spLocks noGrp="1"/>
          </p:cNvSpPr>
          <p:nvPr/>
        </p:nvSpPr>
        <p:spPr>
          <a:xfrm>
            <a:off x="6381750" y="5562600"/>
            <a:ext cx="49911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차체 대형 부품 자동 저항용접</a:t>
            </a:r>
          </a:p>
        </p:txBody>
      </p:sp>
    </p:spTree>
    <p:extLst>
      <p:ext uri="{BB962C8B-B14F-4D97-AF65-F5344CB8AC3E}">
        <p14:creationId xmlns:p14="http://schemas.microsoft.com/office/powerpoint/2010/main" val="1704753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rcRect l="18507" r="18507"/>
          <a:stretch>
            <a:fillRect/>
          </a:stretch>
        </p:blipFill>
        <p:spPr>
          <a:xfrm>
            <a:off x="6858000" y="1524000"/>
            <a:ext cx="5334000" cy="47625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1E8F4FF0-DCEC-45DF-B194-EF41BAA05A6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MANUFACTURING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CFBE24-1A91-4958-867F-11D80563C83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차체 조립까지 이어지는 일관 생산체계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F6A6684-6025-4321-A6C5-0792BBD08122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66021F2-FCA8-4B41-A9E3-0C999CD1CC14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08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D46E612-D58F-46BE-A08D-419C9CEDCE5F}"/>
              </a:ext>
            </a:extLst>
          </p:cNvPr>
          <p:cNvSpPr>
            <a:spLocks noGrp="1"/>
          </p:cNvSpPr>
          <p:nvPr/>
        </p:nvSpPr>
        <p:spPr>
          <a:xfrm>
            <a:off x="666750" y="2171700"/>
            <a:ext cx="571500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2B7D6"/>
                </a:solidFill>
              </a:defRPr>
            </a:pPr>
            <a:r>
              <a:rPr sz="1350" b="1">
                <a:solidFill>
                  <a:srgbClr val="22B7D6"/>
                </a:solidFill>
              </a:rPr>
              <a:t>BODY ASSEMBLY LINE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DCEDAC4-3656-4B89-B63F-D209F52CEAE1}"/>
              </a:ext>
            </a:extLst>
          </p:cNvPr>
          <p:cNvSpPr>
            <a:spLocks noGrp="1"/>
          </p:cNvSpPr>
          <p:nvPr/>
        </p:nvSpPr>
        <p:spPr>
          <a:xfrm>
            <a:off x="666750" y="2686050"/>
            <a:ext cx="6191250" cy="1123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대형 지그와 전용 조립라인으로</a:t>
            </a:r>
          </a:p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차체 정밀도와 반복 품질을 확보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B40F710-CEB5-48D2-B8CA-2593E1B5FD54}"/>
              </a:ext>
            </a:extLst>
          </p:cNvPr>
          <p:cNvSpPr>
            <a:spLocks noGrp="1"/>
          </p:cNvSpPr>
          <p:nvPr/>
        </p:nvSpPr>
        <p:spPr>
          <a:xfrm>
            <a:off x="685800" y="419100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425" b="0">
                <a:solidFill>
                  <a:srgbClr val="EAF3F7"/>
                </a:solidFill>
              </a:defRPr>
            </a:pPr>
            <a:r>
              <a:rPr sz="1425" b="0">
                <a:solidFill>
                  <a:srgbClr val="EAF3F7"/>
                </a:solidFill>
              </a:rPr>
              <a:t>공정 간 연계 · 치수 관리 · 납기 대응</a:t>
            </a:r>
          </a:p>
        </p:txBody>
      </p:sp>
    </p:spTree>
    <p:extLst>
      <p:ext uri="{BB962C8B-B14F-4D97-AF65-F5344CB8AC3E}">
        <p14:creationId xmlns:p14="http://schemas.microsoft.com/office/powerpoint/2010/main" val="96106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F1B4B6AD-B330-4669-AD0D-ABDE2C518F3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SUPPLY SOLUTIONS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F56109C-0395-457D-B5C0-ECA25F619205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소재부터 완성 차체까지 선택 가능한 공급 범위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8D70956-C73C-416B-A7EA-43A96BC19394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A06569C-E1D2-49DD-960F-E79FAA5F12BA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09</a:t>
            </a: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1A1D1D42-39E4-4A79-9B17-9274177CE8EA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3390900" cy="3276600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656C291-C9C7-4C62-B56C-5CA661DE0302}"/>
              </a:ext>
            </a:extLst>
          </p:cNvPr>
          <p:cNvSpPr>
            <a:spLocks noGrp="1"/>
          </p:cNvSpPr>
          <p:nvPr/>
        </p:nvSpPr>
        <p:spPr>
          <a:xfrm>
            <a:off x="876300" y="2152650"/>
            <a:ext cx="6667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2B7D6"/>
                </a:solidFill>
              </a:defRPr>
            </a:pPr>
            <a:r>
              <a:rPr sz="1500" b="1">
                <a:solidFill>
                  <a:srgbClr val="22B7D6"/>
                </a:solidFill>
              </a:rPr>
              <a:t>01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5B5D99E-6D79-4B7F-9916-FE94BD7E7AA5}"/>
              </a:ext>
            </a:extLst>
          </p:cNvPr>
          <p:cNvSpPr>
            <a:spLocks noGrp="1"/>
          </p:cNvSpPr>
          <p:nvPr/>
        </p:nvSpPr>
        <p:spPr>
          <a:xfrm>
            <a:off x="876300" y="2781300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102531"/>
                </a:solidFill>
              </a:defRPr>
            </a:pPr>
            <a:r>
              <a:rPr sz="2025" b="1">
                <a:solidFill>
                  <a:srgbClr val="102531"/>
                </a:solidFill>
              </a:rPr>
              <a:t>부품 소재·가공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0A051F-86AB-4197-85A0-46259D539976}"/>
              </a:ext>
            </a:extLst>
          </p:cNvPr>
          <p:cNvSpPr>
            <a:spLocks noGrp="1"/>
          </p:cNvSpPr>
          <p:nvPr/>
        </p:nvSpPr>
        <p:spPr>
          <a:xfrm>
            <a:off x="876300" y="3476625"/>
            <a:ext cx="2809875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원소재 조달, 절단, 가공 및 개별 부품 공급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C919C60-F1AF-4B23-BCA8-B03ACF7F6BA5}"/>
              </a:ext>
            </a:extLst>
          </p:cNvPr>
          <p:cNvSpPr>
            <a:spLocks noGrp="1"/>
          </p:cNvSpPr>
          <p:nvPr/>
        </p:nvSpPr>
        <p:spPr>
          <a:xfrm>
            <a:off x="876300" y="4648200"/>
            <a:ext cx="857250" cy="47625"/>
          </a:xfrm>
          <a:prstGeom prst="rect">
            <a:avLst/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4F661048-3F39-4314-8C04-587202EA8428}"/>
              </a:ext>
            </a:extLst>
          </p:cNvPr>
          <p:cNvSpPr>
            <a:spLocks noGrp="1"/>
          </p:cNvSpPr>
          <p:nvPr/>
        </p:nvSpPr>
        <p:spPr>
          <a:xfrm>
            <a:off x="4324350" y="1924050"/>
            <a:ext cx="3390900" cy="3276600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2E8B0F8-4808-4F79-B599-5ED3C0299639}"/>
              </a:ext>
            </a:extLst>
          </p:cNvPr>
          <p:cNvSpPr>
            <a:spLocks noGrp="1"/>
          </p:cNvSpPr>
          <p:nvPr/>
        </p:nvSpPr>
        <p:spPr>
          <a:xfrm>
            <a:off x="4591050" y="2152650"/>
            <a:ext cx="6667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2B7D6"/>
                </a:solidFill>
              </a:defRPr>
            </a:pPr>
            <a:r>
              <a:rPr sz="1500" b="1">
                <a:solidFill>
                  <a:srgbClr val="22B7D6"/>
                </a:solidFill>
              </a:rPr>
              <a:t>02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A66C4E1-C511-4E5C-A418-4AF82FDFA19C}"/>
              </a:ext>
            </a:extLst>
          </p:cNvPr>
          <p:cNvSpPr>
            <a:spLocks noGrp="1"/>
          </p:cNvSpPr>
          <p:nvPr/>
        </p:nvSpPr>
        <p:spPr>
          <a:xfrm>
            <a:off x="4591050" y="2781300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102531"/>
                </a:solidFill>
              </a:defRPr>
            </a:pPr>
            <a:r>
              <a:rPr sz="2025" b="1">
                <a:solidFill>
                  <a:srgbClr val="102531"/>
                </a:solidFill>
              </a:rPr>
              <a:t>대형 모듈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8B591D2-C14D-40E2-8556-AA93050D3E92}"/>
              </a:ext>
            </a:extLst>
          </p:cNvPr>
          <p:cNvSpPr>
            <a:spLocks noGrp="1"/>
          </p:cNvSpPr>
          <p:nvPr/>
        </p:nvSpPr>
        <p:spPr>
          <a:xfrm>
            <a:off x="4591050" y="3476625"/>
            <a:ext cx="2809875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측벽·지붕·단부벽·언더프레임 공급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5029717-25EB-4C24-8A7E-06DB581F4CB0}"/>
              </a:ext>
            </a:extLst>
          </p:cNvPr>
          <p:cNvSpPr>
            <a:spLocks noGrp="1"/>
          </p:cNvSpPr>
          <p:nvPr/>
        </p:nvSpPr>
        <p:spPr>
          <a:xfrm>
            <a:off x="4591050" y="4648200"/>
            <a:ext cx="857250" cy="47625"/>
          </a:xfrm>
          <a:prstGeom prst="rect">
            <a:avLst/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모서리가 둥근 직사각형 14">
            <a:extLst>
              <a:ext uri="{FF2B5EF4-FFF2-40B4-BE49-F238E27FC236}">
                <a16:creationId xmlns:a16="http://schemas.microsoft.com/office/drawing/2014/main" id="{3C1C4CD5-7D20-4BB1-BC23-D6789A1407AE}"/>
              </a:ext>
            </a:extLst>
          </p:cNvPr>
          <p:cNvSpPr>
            <a:spLocks noGrp="1"/>
          </p:cNvSpPr>
          <p:nvPr/>
        </p:nvSpPr>
        <p:spPr>
          <a:xfrm>
            <a:off x="8039100" y="1924050"/>
            <a:ext cx="3390900" cy="3276600"/>
          </a:xfrm>
          <a:prstGeom prst="roundRect">
            <a:avLst>
              <a:gd name="adj" fmla="val 5233"/>
            </a:avLst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67E3FDF-FFE7-4276-B043-922E0A24C847}"/>
              </a:ext>
            </a:extLst>
          </p:cNvPr>
          <p:cNvSpPr>
            <a:spLocks noGrp="1"/>
          </p:cNvSpPr>
          <p:nvPr/>
        </p:nvSpPr>
        <p:spPr>
          <a:xfrm>
            <a:off x="8305800" y="2152650"/>
            <a:ext cx="6667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2B7D6"/>
                </a:solidFill>
              </a:defRPr>
            </a:pPr>
            <a:r>
              <a:rPr sz="1500" b="1">
                <a:solidFill>
                  <a:srgbClr val="22B7D6"/>
                </a:solidFill>
              </a:rPr>
              <a:t>03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38506A-F107-4C66-A918-F547D53D6D59}"/>
              </a:ext>
            </a:extLst>
          </p:cNvPr>
          <p:cNvSpPr>
            <a:spLocks noGrp="1"/>
          </p:cNvSpPr>
          <p:nvPr/>
        </p:nvSpPr>
        <p:spPr>
          <a:xfrm>
            <a:off x="8305800" y="2781300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완성 차체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A3D7193-0F1D-4222-B0E8-15D8469F0573}"/>
              </a:ext>
            </a:extLst>
          </p:cNvPr>
          <p:cNvSpPr>
            <a:spLocks noGrp="1"/>
          </p:cNvSpPr>
          <p:nvPr/>
        </p:nvSpPr>
        <p:spPr>
          <a:xfrm>
            <a:off x="8305800" y="3476625"/>
            <a:ext cx="2809875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스테인리스강 차체 조립 및 프로젝트 대응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428E5D1-83A5-4AB6-8142-33A711842DC7}"/>
              </a:ext>
            </a:extLst>
          </p:cNvPr>
          <p:cNvSpPr>
            <a:spLocks noGrp="1"/>
          </p:cNvSpPr>
          <p:nvPr/>
        </p:nvSpPr>
        <p:spPr>
          <a:xfrm>
            <a:off x="8305800" y="4648200"/>
            <a:ext cx="85725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ED0ABD6-174B-4A54-B3A6-41325017CD02}"/>
              </a:ext>
            </a:extLst>
          </p:cNvPr>
          <p:cNvSpPr>
            <a:spLocks noGrp="1"/>
          </p:cNvSpPr>
          <p:nvPr/>
        </p:nvSpPr>
        <p:spPr>
          <a:xfrm>
            <a:off x="609600" y="5610225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102531"/>
                </a:solidFill>
              </a:defRPr>
            </a:pPr>
            <a:r>
              <a:rPr sz="1500" b="1">
                <a:solidFill>
                  <a:srgbClr val="102531"/>
                </a:solidFill>
              </a:rPr>
              <a:t>프로젝트 요구에 맞춰 공급 범위를 유연하게 설계합니다.</a:t>
            </a:r>
          </a:p>
        </p:txBody>
      </p:sp>
    </p:spTree>
    <p:extLst>
      <p:ext uri="{BB962C8B-B14F-4D97-AF65-F5344CB8AC3E}">
        <p14:creationId xmlns:p14="http://schemas.microsoft.com/office/powerpoint/2010/main" val="1469883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843F56C9-06B7-4DC2-9A31-8503355813C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PROJECT PORTFOLIO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13E049A-2B11-444D-AA60-6B18CB09BA88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검증된 스테인리스강 차체 프로젝트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B42FBBA-6A81-4F22-8B98-EC53275AB9C3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72F4837-9D82-465D-9065-39C0E636DD5F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10</a:t>
            </a: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39FA79F7-8369-43B7-B0CC-9FA0F4034B06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981200" cy="3200400"/>
          </a:xfrm>
          <a:prstGeom prst="roundRect">
            <a:avLst>
              <a:gd name="adj" fmla="val 7692"/>
            </a:avLst>
          </a:prstGeom>
          <a:solidFill>
            <a:srgbClr val="102B3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3EAEF79-2F68-4D9B-BB54-9C6962C32037}"/>
              </a:ext>
            </a:extLst>
          </p:cNvPr>
          <p:cNvSpPr>
            <a:spLocks noGrp="1"/>
          </p:cNvSpPr>
          <p:nvPr/>
        </p:nvSpPr>
        <p:spPr>
          <a:xfrm>
            <a:off x="800100" y="2190750"/>
            <a:ext cx="16002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550" b="1">
                <a:solidFill>
                  <a:srgbClr val="22B7D6"/>
                </a:solidFill>
              </a:defRPr>
            </a:pPr>
            <a:r>
              <a:rPr sz="2550" b="1">
                <a:solidFill>
                  <a:srgbClr val="22B7D6"/>
                </a:solidFill>
              </a:rPr>
              <a:t>60량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6A7F130-3999-4BE5-8CD2-EF3FECDD698E}"/>
              </a:ext>
            </a:extLst>
          </p:cNvPr>
          <p:cNvSpPr>
            <a:spLocks noGrp="1"/>
          </p:cNvSpPr>
          <p:nvPr/>
        </p:nvSpPr>
        <p:spPr>
          <a:xfrm>
            <a:off x="781050" y="3028950"/>
            <a:ext cx="163830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자카르타 공항철도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E80033A-6FC6-459C-9232-F4C0F628CE40}"/>
              </a:ext>
            </a:extLst>
          </p:cNvPr>
          <p:cNvSpPr>
            <a:spLocks noGrp="1"/>
          </p:cNvSpPr>
          <p:nvPr/>
        </p:nvSpPr>
        <p:spPr>
          <a:xfrm>
            <a:off x="819150" y="4095750"/>
            <a:ext cx="15621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A9BAC5"/>
                </a:solidFill>
              </a:defRPr>
            </a:pPr>
            <a:r>
              <a:rPr sz="1125" b="0">
                <a:solidFill>
                  <a:srgbClr val="A9BAC5"/>
                </a:solidFill>
              </a:rPr>
              <a:t>2016–2017</a:t>
            </a: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:a16="http://schemas.microsoft.com/office/drawing/2014/main" id="{657D1FF6-4795-4CE9-B566-1A2091ECBC99}"/>
              </a:ext>
            </a:extLst>
          </p:cNvPr>
          <p:cNvSpPr>
            <a:spLocks noGrp="1"/>
          </p:cNvSpPr>
          <p:nvPr/>
        </p:nvSpPr>
        <p:spPr>
          <a:xfrm>
            <a:off x="2819400" y="1905000"/>
            <a:ext cx="1981200" cy="3200400"/>
          </a:xfrm>
          <a:prstGeom prst="roundRect">
            <a:avLst>
              <a:gd name="adj" fmla="val 7692"/>
            </a:avLst>
          </a:prstGeom>
          <a:solidFill>
            <a:srgbClr val="102B3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BDF8DC2-A862-4ED8-8E25-796A23F388A2}"/>
              </a:ext>
            </a:extLst>
          </p:cNvPr>
          <p:cNvSpPr>
            <a:spLocks noGrp="1"/>
          </p:cNvSpPr>
          <p:nvPr/>
        </p:nvSpPr>
        <p:spPr>
          <a:xfrm>
            <a:off x="3009900" y="2190750"/>
            <a:ext cx="16002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550" b="1">
                <a:solidFill>
                  <a:srgbClr val="22B7D6"/>
                </a:solidFill>
              </a:defRPr>
            </a:pPr>
            <a:r>
              <a:rPr sz="2550" b="1">
                <a:solidFill>
                  <a:srgbClr val="22B7D6"/>
                </a:solidFill>
              </a:rPr>
              <a:t>438량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E72552B-B018-4215-BDCC-D6CDF6BBD732}"/>
              </a:ext>
            </a:extLst>
          </p:cNvPr>
          <p:cNvSpPr>
            <a:spLocks noGrp="1"/>
          </p:cNvSpPr>
          <p:nvPr/>
        </p:nvSpPr>
        <p:spPr>
          <a:xfrm>
            <a:off x="2990850" y="3028950"/>
            <a:ext cx="163830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인도네시아 객차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2BBA6A3-8692-40A5-8B6E-FF2B238DDF0A}"/>
              </a:ext>
            </a:extLst>
          </p:cNvPr>
          <p:cNvSpPr>
            <a:spLocks noGrp="1"/>
          </p:cNvSpPr>
          <p:nvPr/>
        </p:nvSpPr>
        <p:spPr>
          <a:xfrm>
            <a:off x="3028950" y="4095750"/>
            <a:ext cx="15621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A9BAC5"/>
                </a:solidFill>
              </a:defRPr>
            </a:pPr>
            <a:r>
              <a:rPr sz="1125" b="0">
                <a:solidFill>
                  <a:srgbClr val="A9BAC5"/>
                </a:solidFill>
              </a:rPr>
              <a:t>2017–2018</a:t>
            </a:r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CF772342-A5B3-483F-AE74-488DF9C21E52}"/>
              </a:ext>
            </a:extLst>
          </p:cNvPr>
          <p:cNvSpPr>
            <a:spLocks noGrp="1"/>
          </p:cNvSpPr>
          <p:nvPr/>
        </p:nvSpPr>
        <p:spPr>
          <a:xfrm>
            <a:off x="5029200" y="1905000"/>
            <a:ext cx="1981200" cy="3200400"/>
          </a:xfrm>
          <a:prstGeom prst="roundRect">
            <a:avLst>
              <a:gd name="adj" fmla="val 7692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329B20-D301-456D-A212-3BC132567D28}"/>
              </a:ext>
            </a:extLst>
          </p:cNvPr>
          <p:cNvSpPr>
            <a:spLocks noGrp="1"/>
          </p:cNvSpPr>
          <p:nvPr/>
        </p:nvSpPr>
        <p:spPr>
          <a:xfrm>
            <a:off x="5219700" y="2190750"/>
            <a:ext cx="16002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550" b="1">
                <a:solidFill>
                  <a:srgbClr val="22B7D6"/>
                </a:solidFill>
              </a:defRPr>
            </a:pPr>
            <a:r>
              <a:rPr sz="2550" b="1">
                <a:solidFill>
                  <a:srgbClr val="22B7D6"/>
                </a:solidFill>
              </a:rPr>
              <a:t>23량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03FDB33-C084-4BE6-B72E-63EE2F9A6F78}"/>
              </a:ext>
            </a:extLst>
          </p:cNvPr>
          <p:cNvSpPr>
            <a:spLocks noGrp="1"/>
          </p:cNvSpPr>
          <p:nvPr/>
        </p:nvSpPr>
        <p:spPr>
          <a:xfrm>
            <a:off x="5200650" y="3028950"/>
            <a:ext cx="1731778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 dirty="0" err="1">
                <a:solidFill>
                  <a:srgbClr val="FFFFFF"/>
                </a:solidFill>
              </a:rPr>
              <a:t>서울</a:t>
            </a:r>
            <a:r>
              <a:rPr sz="1500" b="1" dirty="0">
                <a:solidFill>
                  <a:srgbClr val="FFFFFF"/>
                </a:solidFill>
              </a:rPr>
              <a:t> </a:t>
            </a:r>
            <a:r>
              <a:rPr sz="1500" b="1" dirty="0" err="1">
                <a:solidFill>
                  <a:srgbClr val="FFFFFF"/>
                </a:solidFill>
              </a:rPr>
              <a:t>지하철</a:t>
            </a:r>
            <a:r>
              <a:rPr sz="1500" b="1" dirty="0">
                <a:solidFill>
                  <a:srgbClr val="FFFFFF"/>
                </a:solidFill>
              </a:rPr>
              <a:t> 2호선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B9C8690-C8A3-4A09-A6C8-E269C46C4906}"/>
              </a:ext>
            </a:extLst>
          </p:cNvPr>
          <p:cNvSpPr>
            <a:spLocks noGrp="1"/>
          </p:cNvSpPr>
          <p:nvPr/>
        </p:nvSpPr>
        <p:spPr>
          <a:xfrm>
            <a:off x="5238750" y="4095750"/>
            <a:ext cx="15621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A9BAC5"/>
                </a:solidFill>
              </a:defRPr>
            </a:pPr>
            <a:r>
              <a:rPr sz="1125" b="0">
                <a:solidFill>
                  <a:srgbClr val="A9BAC5"/>
                </a:solidFill>
              </a:rPr>
              <a:t>2020–2021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F4ECF47E-4CE3-4D53-B8D9-90494E26A17F}"/>
              </a:ext>
            </a:extLst>
          </p:cNvPr>
          <p:cNvSpPr>
            <a:spLocks noGrp="1"/>
          </p:cNvSpPr>
          <p:nvPr/>
        </p:nvSpPr>
        <p:spPr>
          <a:xfrm>
            <a:off x="7239000" y="1905000"/>
            <a:ext cx="1981200" cy="3200400"/>
          </a:xfrm>
          <a:prstGeom prst="roundRect">
            <a:avLst>
              <a:gd name="adj" fmla="val 7692"/>
            </a:avLst>
          </a:prstGeom>
          <a:solidFill>
            <a:srgbClr val="102B3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50013A4-9C7B-4387-9B97-1AB69001BC5C}"/>
              </a:ext>
            </a:extLst>
          </p:cNvPr>
          <p:cNvSpPr>
            <a:spLocks noGrp="1"/>
          </p:cNvSpPr>
          <p:nvPr/>
        </p:nvSpPr>
        <p:spPr>
          <a:xfrm>
            <a:off x="7429500" y="2190750"/>
            <a:ext cx="16002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550" b="1">
                <a:solidFill>
                  <a:srgbClr val="22B7D6"/>
                </a:solidFill>
              </a:defRPr>
            </a:pPr>
            <a:r>
              <a:rPr sz="2550" b="1">
                <a:solidFill>
                  <a:srgbClr val="22B7D6"/>
                </a:solidFill>
              </a:rPr>
              <a:t>612량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04C6D29-0F0F-403A-A889-0778EB5C9194}"/>
              </a:ext>
            </a:extLst>
          </p:cNvPr>
          <p:cNvSpPr>
            <a:spLocks noGrp="1"/>
          </p:cNvSpPr>
          <p:nvPr/>
        </p:nvSpPr>
        <p:spPr>
          <a:xfrm>
            <a:off x="7410450" y="3028950"/>
            <a:ext cx="163830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인도네시아 객차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2F7E602-D700-43ED-A1AB-19367CEF3675}"/>
              </a:ext>
            </a:extLst>
          </p:cNvPr>
          <p:cNvSpPr>
            <a:spLocks noGrp="1"/>
          </p:cNvSpPr>
          <p:nvPr/>
        </p:nvSpPr>
        <p:spPr>
          <a:xfrm>
            <a:off x="7448550" y="4095750"/>
            <a:ext cx="15621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A9BAC5"/>
                </a:solidFill>
              </a:defRPr>
            </a:pPr>
            <a:r>
              <a:rPr sz="1125" b="0">
                <a:solidFill>
                  <a:srgbClr val="A9BAC5"/>
                </a:solidFill>
              </a:rPr>
              <a:t>2024–2026</a:t>
            </a: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9E71C8F8-3B60-447C-AF7F-C01E6CE69357}"/>
              </a:ext>
            </a:extLst>
          </p:cNvPr>
          <p:cNvSpPr>
            <a:spLocks noGrp="1"/>
          </p:cNvSpPr>
          <p:nvPr/>
        </p:nvSpPr>
        <p:spPr>
          <a:xfrm>
            <a:off x="9448800" y="1905000"/>
            <a:ext cx="1981200" cy="3200400"/>
          </a:xfrm>
          <a:prstGeom prst="roundRect">
            <a:avLst>
              <a:gd name="adj" fmla="val 7692"/>
            </a:avLst>
          </a:prstGeom>
          <a:solidFill>
            <a:srgbClr val="102B3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3C49D18-3B3A-4C66-962E-2C4083B477F8}"/>
              </a:ext>
            </a:extLst>
          </p:cNvPr>
          <p:cNvSpPr>
            <a:spLocks noGrp="1"/>
          </p:cNvSpPr>
          <p:nvPr/>
        </p:nvSpPr>
        <p:spPr>
          <a:xfrm>
            <a:off x="9639300" y="2190750"/>
            <a:ext cx="1600200" cy="5715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550" b="1">
                <a:solidFill>
                  <a:srgbClr val="22B7D6"/>
                </a:solidFill>
              </a:defRPr>
            </a:pPr>
            <a:r>
              <a:rPr sz="2550" b="1">
                <a:solidFill>
                  <a:srgbClr val="22B7D6"/>
                </a:solidFill>
              </a:rPr>
              <a:t>192량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A7E686B-4AA7-4E0D-8C0B-D25D805FF40C}"/>
              </a:ext>
            </a:extLst>
          </p:cNvPr>
          <p:cNvSpPr>
            <a:spLocks noGrp="1"/>
          </p:cNvSpPr>
          <p:nvPr/>
        </p:nvSpPr>
        <p:spPr>
          <a:xfrm>
            <a:off x="9558670" y="3028950"/>
            <a:ext cx="185228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400" b="1" dirty="0" err="1">
                <a:solidFill>
                  <a:srgbClr val="FFFFFF"/>
                </a:solidFill>
              </a:rPr>
              <a:t>자카르타</a:t>
            </a:r>
            <a:r>
              <a:rPr sz="1400" b="1" dirty="0">
                <a:solidFill>
                  <a:srgbClr val="FFFFFF"/>
                </a:solidFill>
              </a:rPr>
              <a:t> </a:t>
            </a:r>
            <a:r>
              <a:rPr sz="1400" b="1" dirty="0" err="1">
                <a:solidFill>
                  <a:srgbClr val="FFFFFF"/>
                </a:solidFill>
              </a:rPr>
              <a:t>통근열차</a:t>
            </a:r>
            <a:endParaRPr sz="1400" b="1" dirty="0">
              <a:solidFill>
                <a:srgbClr val="FFFFFF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21790BE-2FB6-4196-8C74-BA5132B056F7}"/>
              </a:ext>
            </a:extLst>
          </p:cNvPr>
          <p:cNvSpPr>
            <a:spLocks noGrp="1"/>
          </p:cNvSpPr>
          <p:nvPr/>
        </p:nvSpPr>
        <p:spPr>
          <a:xfrm>
            <a:off x="9658350" y="4095750"/>
            <a:ext cx="156210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125" b="0">
                <a:solidFill>
                  <a:srgbClr val="A9BAC5"/>
                </a:solidFill>
              </a:defRPr>
            </a:pPr>
            <a:r>
              <a:rPr sz="1125" b="0">
                <a:solidFill>
                  <a:srgbClr val="A9BAC5"/>
                </a:solidFill>
              </a:rPr>
              <a:t>2025–2026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AEA7460-B4FE-4634-874D-3A699E262F7C}"/>
              </a:ext>
            </a:extLst>
          </p:cNvPr>
          <p:cNvSpPr>
            <a:spLocks noGrp="1"/>
          </p:cNvSpPr>
          <p:nvPr/>
        </p:nvSpPr>
        <p:spPr>
          <a:xfrm>
            <a:off x="609600" y="5524500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425" b="0">
                <a:solidFill>
                  <a:srgbClr val="EAF3F7"/>
                </a:solidFill>
              </a:defRPr>
            </a:pPr>
            <a:r>
              <a:rPr sz="1425" b="0">
                <a:solidFill>
                  <a:srgbClr val="EAF3F7"/>
                </a:solidFill>
              </a:rPr>
              <a:t>도시철도 · 공항철도 · 여객객차 · 통근열차</a:t>
            </a:r>
          </a:p>
        </p:txBody>
      </p:sp>
    </p:spTree>
    <p:extLst>
      <p:ext uri="{BB962C8B-B14F-4D97-AF65-F5344CB8AC3E}">
        <p14:creationId xmlns:p14="http://schemas.microsoft.com/office/powerpoint/2010/main" val="135935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3E35AC27-505F-43CF-BB16-41C89296E39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CASE 01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643718F-C644-407E-B746-10DFCCEBE9D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자카르타 공항철도 60량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CB3EA4-E240-433E-8223-3675F2B09A8E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27368B5-CC54-410B-8C3E-D1FE7A297F66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11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rcRect l="6065" r="6065"/>
          <a:stretch>
            <a:fillRect/>
          </a:stretch>
        </p:blipFill>
        <p:spPr>
          <a:xfrm>
            <a:off x="590550" y="1695450"/>
            <a:ext cx="6667500" cy="4267200"/>
          </a:xfrm>
          <a:prstGeom prst="rect">
            <a:avLst/>
          </a:prstGeom>
        </p:spPr>
      </p:pic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629F3AA6-6D08-4272-975E-5B9E72E346EF}"/>
              </a:ext>
            </a:extLst>
          </p:cNvPr>
          <p:cNvSpPr>
            <a:spLocks noGrp="1"/>
          </p:cNvSpPr>
          <p:nvPr/>
        </p:nvSpPr>
        <p:spPr>
          <a:xfrm>
            <a:off x="7734300" y="1790700"/>
            <a:ext cx="3619500" cy="3829050"/>
          </a:xfrm>
          <a:prstGeom prst="roundRect">
            <a:avLst>
              <a:gd name="adj" fmla="val 4737"/>
            </a:avLst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2A8E7D4-BAE3-41D5-948D-C2805D428775}"/>
              </a:ext>
            </a:extLst>
          </p:cNvPr>
          <p:cNvSpPr>
            <a:spLocks noGrp="1"/>
          </p:cNvSpPr>
          <p:nvPr/>
        </p:nvSpPr>
        <p:spPr>
          <a:xfrm>
            <a:off x="8058150" y="209550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프로젝트 개요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D3A5D9-68A1-4B3D-A0E4-24E1C6D18774}"/>
              </a:ext>
            </a:extLst>
          </p:cNvPr>
          <p:cNvSpPr>
            <a:spLocks noGrp="1"/>
          </p:cNvSpPr>
          <p:nvPr/>
        </p:nvSpPr>
        <p:spPr>
          <a:xfrm>
            <a:off x="8077200" y="2724150"/>
            <a:ext cx="714375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수량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4D6A14F-FD27-4AD0-A485-FC549CB0CBFD}"/>
              </a:ext>
            </a:extLst>
          </p:cNvPr>
          <p:cNvSpPr>
            <a:spLocks noGrp="1"/>
          </p:cNvSpPr>
          <p:nvPr/>
        </p:nvSpPr>
        <p:spPr>
          <a:xfrm>
            <a:off x="8972550" y="2724150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60량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347E71F-9476-4ADA-9796-C5D0BA442856}"/>
              </a:ext>
            </a:extLst>
          </p:cNvPr>
          <p:cNvSpPr>
            <a:spLocks noGrp="1"/>
          </p:cNvSpPr>
          <p:nvPr/>
        </p:nvSpPr>
        <p:spPr>
          <a:xfrm>
            <a:off x="8077200" y="3248025"/>
            <a:ext cx="714375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기간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FCDE67-3DDF-4D65-89FF-CF2EABB27100}"/>
              </a:ext>
            </a:extLst>
          </p:cNvPr>
          <p:cNvSpPr>
            <a:spLocks noGrp="1"/>
          </p:cNvSpPr>
          <p:nvPr/>
        </p:nvSpPr>
        <p:spPr>
          <a:xfrm>
            <a:off x="8972550" y="3248025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2016–2017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C5EEC3D-4296-4EEC-926D-7EF0A56F25AE}"/>
              </a:ext>
            </a:extLst>
          </p:cNvPr>
          <p:cNvSpPr>
            <a:spLocks noGrp="1"/>
          </p:cNvSpPr>
          <p:nvPr/>
        </p:nvSpPr>
        <p:spPr>
          <a:xfrm>
            <a:off x="8077200" y="3771900"/>
            <a:ext cx="714375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소재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206A1ED-008A-414F-AEAF-47DB528DE72A}"/>
              </a:ext>
            </a:extLst>
          </p:cNvPr>
          <p:cNvSpPr>
            <a:spLocks noGrp="1"/>
          </p:cNvSpPr>
          <p:nvPr/>
        </p:nvSpPr>
        <p:spPr>
          <a:xfrm>
            <a:off x="8972550" y="3771900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304 스테인리스강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289FB3F-CE6E-4987-9F98-061860766702}"/>
              </a:ext>
            </a:extLst>
          </p:cNvPr>
          <p:cNvSpPr>
            <a:spLocks noGrp="1"/>
          </p:cNvSpPr>
          <p:nvPr/>
        </p:nvSpPr>
        <p:spPr>
          <a:xfrm>
            <a:off x="8077200" y="4295775"/>
            <a:ext cx="714375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공급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E77A597-CFF3-4229-BAFB-FD8000B202C3}"/>
              </a:ext>
            </a:extLst>
          </p:cNvPr>
          <p:cNvSpPr>
            <a:spLocks noGrp="1"/>
          </p:cNvSpPr>
          <p:nvPr/>
        </p:nvSpPr>
        <p:spPr>
          <a:xfrm>
            <a:off x="8972550" y="4295775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차체·인테리어·주요 전장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54FE2E0-08A7-4D78-8B87-D6BBA350CFF3}"/>
              </a:ext>
            </a:extLst>
          </p:cNvPr>
          <p:cNvSpPr>
            <a:spLocks noGrp="1"/>
          </p:cNvSpPr>
          <p:nvPr/>
        </p:nvSpPr>
        <p:spPr>
          <a:xfrm>
            <a:off x="8077200" y="4819650"/>
            <a:ext cx="714375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AC5"/>
                </a:solidFill>
              </a:defRPr>
            </a:pPr>
            <a:r>
              <a:rPr sz="1125" b="1">
                <a:solidFill>
                  <a:srgbClr val="A9BAC5"/>
                </a:solidFill>
              </a:rPr>
              <a:t>상태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25DD4F2-FD45-4355-942F-6016B94ABD57}"/>
              </a:ext>
            </a:extLst>
          </p:cNvPr>
          <p:cNvSpPr>
            <a:spLocks noGrp="1"/>
          </p:cNvSpPr>
          <p:nvPr/>
        </p:nvSpPr>
        <p:spPr>
          <a:xfrm>
            <a:off x="8972550" y="4819650"/>
            <a:ext cx="2000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3F7"/>
                </a:solidFill>
              </a:defRPr>
            </a:pPr>
            <a:r>
              <a:rPr sz="1275" b="1">
                <a:solidFill>
                  <a:srgbClr val="EAF3F7"/>
                </a:solidFill>
              </a:rPr>
              <a:t>정상 운행</a:t>
            </a:r>
          </a:p>
        </p:txBody>
      </p:sp>
    </p:spTree>
    <p:extLst>
      <p:ext uri="{BB962C8B-B14F-4D97-AF65-F5344CB8AC3E}">
        <p14:creationId xmlns:p14="http://schemas.microsoft.com/office/powerpoint/2010/main" val="163815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324BAA4-1259-49EA-9A9E-521DA31F9CF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CASE 02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EC820E5-B72E-4D0B-A3E6-DED4042EBD1D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서울 지하철 2호선 스테인리스강 차체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E9480C2-2B68-4E97-9E08-37A5C9A80E34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4CDD42B-F06E-4D9A-A543-8CAE77F13FC8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12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rcRect l="15320" r="15320"/>
          <a:stretch>
            <a:fillRect/>
          </a:stretch>
        </p:blipFill>
        <p:spPr>
          <a:xfrm>
            <a:off x="609600" y="1714500"/>
            <a:ext cx="4933950" cy="400050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rcRect l="9964" r="9964"/>
          <a:stretch>
            <a:fillRect/>
          </a:stretch>
        </p:blipFill>
        <p:spPr>
          <a:xfrm>
            <a:off x="5867400" y="1714500"/>
            <a:ext cx="5695950" cy="40005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2307B923-8398-4CB9-8100-F5B23E9B823F}"/>
              </a:ext>
            </a:extLst>
          </p:cNvPr>
          <p:cNvSpPr>
            <a:spLocks noGrp="1"/>
          </p:cNvSpPr>
          <p:nvPr/>
        </p:nvSpPr>
        <p:spPr>
          <a:xfrm>
            <a:off x="609600" y="5715000"/>
            <a:ext cx="10953750" cy="361950"/>
          </a:xfrm>
          <a:prstGeom prst="rect">
            <a:avLst/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A5568ED-938D-41FE-B1FE-1443976C45F3}"/>
              </a:ext>
            </a:extLst>
          </p:cNvPr>
          <p:cNvSpPr>
            <a:spLocks noGrp="1"/>
          </p:cNvSpPr>
          <p:nvPr/>
        </p:nvSpPr>
        <p:spPr>
          <a:xfrm>
            <a:off x="800100" y="5724525"/>
            <a:ext cx="10572750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23량 · 2020–2021 · SUS 301 · 차체 조립 공급 · 현재 운행 중</a:t>
            </a:r>
          </a:p>
        </p:txBody>
      </p:sp>
    </p:spTree>
    <p:extLst>
      <p:ext uri="{BB962C8B-B14F-4D97-AF65-F5344CB8AC3E}">
        <p14:creationId xmlns:p14="http://schemas.microsoft.com/office/powerpoint/2010/main" val="1016475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EBEE09-8BAF-432E-8847-F7FC03DAADB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CASE 03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2B6021D-18DE-4E01-B4DD-30738309936A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인도네시아 여객객차 612량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30FC07-6963-4DAE-9B13-79AE8427100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3FECF00-390C-4BBA-A604-69D494D0836E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13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rcRect l="13957" r="13957"/>
          <a:stretch>
            <a:fillRect/>
          </a:stretch>
        </p:blipFill>
        <p:spPr>
          <a:xfrm>
            <a:off x="6191250" y="1676400"/>
            <a:ext cx="5372100" cy="4191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E118156-E836-4B14-AF16-32FE5101F91B}"/>
              </a:ext>
            </a:extLst>
          </p:cNvPr>
          <p:cNvSpPr>
            <a:spLocks noGrp="1"/>
          </p:cNvSpPr>
          <p:nvPr/>
        </p:nvSpPr>
        <p:spPr>
          <a:xfrm>
            <a:off x="647700" y="1943100"/>
            <a:ext cx="457200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75" b="1">
                <a:solidFill>
                  <a:srgbClr val="102531"/>
                </a:solidFill>
              </a:defRPr>
            </a:pPr>
            <a:r>
              <a:rPr sz="2175" b="1">
                <a:solidFill>
                  <a:srgbClr val="102531"/>
                </a:solidFill>
              </a:rPr>
              <a:t>대규모 양산 프로젝트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2CAFB3-7487-4A4A-B5B9-05470BC1CE77}"/>
              </a:ext>
            </a:extLst>
          </p:cNvPr>
          <p:cNvSpPr>
            <a:spLocks noGrp="1"/>
          </p:cNvSpPr>
          <p:nvPr/>
        </p:nvSpPr>
        <p:spPr>
          <a:xfrm>
            <a:off x="647700" y="2505075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600" b="1">
                <a:solidFill>
                  <a:srgbClr val="0969A8"/>
                </a:solidFill>
              </a:defRPr>
            </a:pPr>
            <a:r>
              <a:rPr sz="3600" b="1">
                <a:solidFill>
                  <a:srgbClr val="0969A8"/>
                </a:solidFill>
              </a:rPr>
              <a:t>2024–2026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7FF1BF-0C01-4A26-9E4D-E73C243D0ED7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6E8796"/>
                </a:solidFill>
              </a:defRPr>
            </a:pPr>
            <a:r>
              <a:rPr sz="1125" b="1">
                <a:solidFill>
                  <a:srgbClr val="6E8796"/>
                </a:solidFill>
              </a:rPr>
              <a:t>차종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820C485-56C0-484E-A9AD-E1EAB044AB19}"/>
              </a:ext>
            </a:extLst>
          </p:cNvPr>
          <p:cNvSpPr>
            <a:spLocks noGrp="1"/>
          </p:cNvSpPr>
          <p:nvPr/>
        </p:nvSpPr>
        <p:spPr>
          <a:xfrm>
            <a:off x="1714500" y="34290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102531"/>
                </a:solidFill>
              </a:defRPr>
            </a:pPr>
            <a:r>
              <a:rPr sz="1350" b="0">
                <a:solidFill>
                  <a:srgbClr val="102531"/>
                </a:solidFill>
              </a:rPr>
              <a:t>여객객차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5FE0DAE-37B8-480C-AB12-4D62CC25E581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6E8796"/>
                </a:solidFill>
              </a:defRPr>
            </a:pPr>
            <a:r>
              <a:rPr sz="1125" b="1">
                <a:solidFill>
                  <a:srgbClr val="6E8796"/>
                </a:solidFill>
              </a:rPr>
              <a:t>소재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853866B-D7BD-4DB1-9139-EC7A34A3D1E1}"/>
              </a:ext>
            </a:extLst>
          </p:cNvPr>
          <p:cNvSpPr>
            <a:spLocks noGrp="1"/>
          </p:cNvSpPr>
          <p:nvPr/>
        </p:nvSpPr>
        <p:spPr>
          <a:xfrm>
            <a:off x="1714500" y="38862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102531"/>
                </a:solidFill>
              </a:defRPr>
            </a:pPr>
            <a:r>
              <a:rPr sz="1350" b="0">
                <a:solidFill>
                  <a:srgbClr val="102531"/>
                </a:solidFill>
              </a:rPr>
              <a:t>스테인리스강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3B38209-AA01-4E3C-AEE6-A935746CC17D}"/>
              </a:ext>
            </a:extLst>
          </p:cNvPr>
          <p:cNvSpPr>
            <a:spLocks noGrp="1"/>
          </p:cNvSpPr>
          <p:nvPr/>
        </p:nvSpPr>
        <p:spPr>
          <a:xfrm>
            <a:off x="685800" y="434340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6E8796"/>
                </a:solidFill>
              </a:defRPr>
            </a:pPr>
            <a:r>
              <a:rPr sz="1125" b="1">
                <a:solidFill>
                  <a:srgbClr val="6E8796"/>
                </a:solidFill>
              </a:rPr>
              <a:t>운행지역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ACC661A-ABB8-43FB-829F-8F6965259647}"/>
              </a:ext>
            </a:extLst>
          </p:cNvPr>
          <p:cNvSpPr>
            <a:spLocks noGrp="1"/>
          </p:cNvSpPr>
          <p:nvPr/>
        </p:nvSpPr>
        <p:spPr>
          <a:xfrm>
            <a:off x="1714500" y="43434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102531"/>
                </a:solidFill>
              </a:defRPr>
            </a:pPr>
            <a:r>
              <a:rPr sz="1350" b="0">
                <a:solidFill>
                  <a:srgbClr val="102531"/>
                </a:solidFill>
              </a:rPr>
              <a:t>인도네시아 자바섬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0EE6AF7-74D6-439E-A7BC-30104987BC10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6E8796"/>
                </a:solidFill>
              </a:defRPr>
            </a:pPr>
            <a:r>
              <a:rPr sz="1125" b="1">
                <a:solidFill>
                  <a:srgbClr val="6E8796"/>
                </a:solidFill>
              </a:rPr>
              <a:t>공급범위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0C90DC4-A519-47A2-9513-D83EE7FDBA3B}"/>
              </a:ext>
            </a:extLst>
          </p:cNvPr>
          <p:cNvSpPr>
            <a:spLocks noGrp="1"/>
          </p:cNvSpPr>
          <p:nvPr/>
        </p:nvSpPr>
        <p:spPr>
          <a:xfrm>
            <a:off x="1714500" y="48006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102531"/>
                </a:solidFill>
              </a:defRPr>
            </a:pPr>
            <a:r>
              <a:rPr sz="1350" b="0">
                <a:solidFill>
                  <a:srgbClr val="102531"/>
                </a:solidFill>
              </a:rPr>
              <a:t>차체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7FECE96-C624-4E75-A5B2-B967696903BF}"/>
              </a:ext>
            </a:extLst>
          </p:cNvPr>
          <p:cNvSpPr>
            <a:spLocks noGrp="1"/>
          </p:cNvSpPr>
          <p:nvPr/>
        </p:nvSpPr>
        <p:spPr>
          <a:xfrm>
            <a:off x="685800" y="525780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6E8796"/>
                </a:solidFill>
              </a:defRPr>
            </a:pPr>
            <a:r>
              <a:rPr sz="1125" b="1">
                <a:solidFill>
                  <a:srgbClr val="6E8796"/>
                </a:solidFill>
              </a:rPr>
              <a:t>현황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A45D1DF-8A0B-486C-94DB-7D16893B02C9}"/>
              </a:ext>
            </a:extLst>
          </p:cNvPr>
          <p:cNvSpPr>
            <a:spLocks noGrp="1"/>
          </p:cNvSpPr>
          <p:nvPr/>
        </p:nvSpPr>
        <p:spPr>
          <a:xfrm>
            <a:off x="1714500" y="5257800"/>
            <a:ext cx="3143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531"/>
                </a:solidFill>
              </a:defRPr>
            </a:pPr>
            <a:r>
              <a:rPr sz="1350" b="1">
                <a:solidFill>
                  <a:srgbClr val="102531"/>
                </a:solidFill>
              </a:rPr>
              <a:t>운행 중</a:t>
            </a:r>
          </a:p>
        </p:txBody>
      </p:sp>
    </p:spTree>
    <p:extLst>
      <p:ext uri="{BB962C8B-B14F-4D97-AF65-F5344CB8AC3E}">
        <p14:creationId xmlns:p14="http://schemas.microsoft.com/office/powerpoint/2010/main" val="1005120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3FDD5417-982B-4012-ACD8-C680FFFD4E0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2B7D6"/>
                </a:solidFill>
              </a:defRPr>
            </a:pPr>
            <a:r>
              <a:rPr sz="1050" b="1">
                <a:solidFill>
                  <a:srgbClr val="22B7D6"/>
                </a:solidFill>
              </a:rPr>
              <a:t>CASE 04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CF6480F-7C1C-454A-96EE-AC81CC15028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자카르타 통근열차 192량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2CABBEA-476C-442D-866C-61231C5CC0A7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8E83426-ACE4-4BE7-89B7-EF00F7CBC46D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AC5"/>
                </a:solidFill>
              </a:defRPr>
            </a:pPr>
            <a:r>
              <a:rPr sz="975" b="1">
                <a:solidFill>
                  <a:srgbClr val="A9BAC5"/>
                </a:solidFill>
              </a:rPr>
              <a:t>14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rcRect l="12883" r="12883"/>
          <a:stretch>
            <a:fillRect/>
          </a:stretch>
        </p:blipFill>
        <p:spPr>
          <a:xfrm>
            <a:off x="5905500" y="1600200"/>
            <a:ext cx="5657850" cy="42862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D59EE29-21E3-4AA0-A282-4F68E93A5983}"/>
              </a:ext>
            </a:extLst>
          </p:cNvPr>
          <p:cNvSpPr>
            <a:spLocks noGrp="1"/>
          </p:cNvSpPr>
          <p:nvPr/>
        </p:nvSpPr>
        <p:spPr>
          <a:xfrm>
            <a:off x="647700" y="2076450"/>
            <a:ext cx="4572000" cy="4762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차체와 윤축을 함께 공급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7BB758C-8D4F-4A1E-91AB-0B9FA9F8C015}"/>
              </a:ext>
            </a:extLst>
          </p:cNvPr>
          <p:cNvSpPr>
            <a:spLocks noGrp="1"/>
          </p:cNvSpPr>
          <p:nvPr/>
        </p:nvSpPr>
        <p:spPr>
          <a:xfrm>
            <a:off x="647700" y="2724150"/>
            <a:ext cx="409575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600" b="1">
                <a:solidFill>
                  <a:srgbClr val="22B7D6"/>
                </a:solidFill>
              </a:defRPr>
            </a:pPr>
            <a:r>
              <a:rPr sz="3600" b="1">
                <a:solidFill>
                  <a:srgbClr val="22B7D6"/>
                </a:solidFill>
              </a:rPr>
              <a:t>2025–2026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0482140-B5CB-4728-95CB-7409E2E23897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A9BAC5"/>
                </a:solidFill>
              </a:defRPr>
            </a:pPr>
            <a:r>
              <a:rPr sz="1050" b="1">
                <a:solidFill>
                  <a:srgbClr val="A9BAC5"/>
                </a:solidFill>
              </a:rPr>
              <a:t>운영국가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FC0EB34-2FDD-4671-81CC-B4C96B953A18}"/>
              </a:ext>
            </a:extLst>
          </p:cNvPr>
          <p:cNvSpPr>
            <a:spLocks noGrp="1"/>
          </p:cNvSpPr>
          <p:nvPr/>
        </p:nvSpPr>
        <p:spPr>
          <a:xfrm>
            <a:off x="1847850" y="37338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인도네시아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357F599-5C9E-4892-9D4B-5FF1F41F73D4}"/>
              </a:ext>
            </a:extLst>
          </p:cNvPr>
          <p:cNvSpPr>
            <a:spLocks noGrp="1"/>
          </p:cNvSpPr>
          <p:nvPr/>
        </p:nvSpPr>
        <p:spPr>
          <a:xfrm>
            <a:off x="685800" y="41529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A9BAC5"/>
                </a:solidFill>
              </a:defRPr>
            </a:pPr>
            <a:r>
              <a:rPr sz="1050" b="1">
                <a:solidFill>
                  <a:srgbClr val="A9BAC5"/>
                </a:solidFill>
              </a:rPr>
              <a:t>운영도시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262F317-75BF-4F01-A29E-E9BA0D43C7A5}"/>
              </a:ext>
            </a:extLst>
          </p:cNvPr>
          <p:cNvSpPr>
            <a:spLocks noGrp="1"/>
          </p:cNvSpPr>
          <p:nvPr/>
        </p:nvSpPr>
        <p:spPr>
          <a:xfrm>
            <a:off x="1847850" y="41529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자카르타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8ACD9F4-B116-4579-A100-1978AC23E487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A9BAC5"/>
                </a:solidFill>
              </a:defRPr>
            </a:pPr>
            <a:r>
              <a:rPr sz="1050" b="1">
                <a:solidFill>
                  <a:srgbClr val="A9BAC5"/>
                </a:solidFill>
              </a:rPr>
              <a:t>차체소재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7FD31C8-906F-4569-BDA0-ED4DC22C5EB2}"/>
              </a:ext>
            </a:extLst>
          </p:cNvPr>
          <p:cNvSpPr>
            <a:spLocks noGrp="1"/>
          </p:cNvSpPr>
          <p:nvPr/>
        </p:nvSpPr>
        <p:spPr>
          <a:xfrm>
            <a:off x="1847850" y="45720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스테인리스강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9846F4F-0164-426C-BCAF-F52EF2C2FD8B}"/>
              </a:ext>
            </a:extLst>
          </p:cNvPr>
          <p:cNvSpPr>
            <a:spLocks noGrp="1"/>
          </p:cNvSpPr>
          <p:nvPr/>
        </p:nvSpPr>
        <p:spPr>
          <a:xfrm>
            <a:off x="685800" y="49911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A9BAC5"/>
                </a:solidFill>
              </a:defRPr>
            </a:pPr>
            <a:r>
              <a:rPr sz="1050" b="1">
                <a:solidFill>
                  <a:srgbClr val="A9BAC5"/>
                </a:solidFill>
              </a:rPr>
              <a:t>공급범위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3755C54-C408-4E44-B6AD-F05FF46FAAD9}"/>
              </a:ext>
            </a:extLst>
          </p:cNvPr>
          <p:cNvSpPr>
            <a:spLocks noGrp="1"/>
          </p:cNvSpPr>
          <p:nvPr/>
        </p:nvSpPr>
        <p:spPr>
          <a:xfrm>
            <a:off x="1847850" y="49911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차체 및 윤축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DB3C350-B282-47A6-A468-1FF50DAD7710}"/>
              </a:ext>
            </a:extLst>
          </p:cNvPr>
          <p:cNvSpPr>
            <a:spLocks noGrp="1"/>
          </p:cNvSpPr>
          <p:nvPr/>
        </p:nvSpPr>
        <p:spPr>
          <a:xfrm>
            <a:off x="685800" y="54102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A9BAC5"/>
                </a:solidFill>
              </a:defRPr>
            </a:pPr>
            <a:r>
              <a:rPr sz="1050" b="1">
                <a:solidFill>
                  <a:srgbClr val="A9BAC5"/>
                </a:solidFill>
              </a:rPr>
              <a:t>현황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FA81A50-91AC-4F2E-9AB9-263D93446597}"/>
              </a:ext>
            </a:extLst>
          </p:cNvPr>
          <p:cNvSpPr>
            <a:spLocks noGrp="1"/>
          </p:cNvSpPr>
          <p:nvPr/>
        </p:nvSpPr>
        <p:spPr>
          <a:xfrm>
            <a:off x="1847850" y="54102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3F7"/>
                </a:solidFill>
              </a:defRPr>
            </a:pPr>
            <a:r>
              <a:rPr sz="1275" b="1">
                <a:solidFill>
                  <a:srgbClr val="EAF3F7"/>
                </a:solidFill>
              </a:rPr>
              <a:t>운행 중</a:t>
            </a:r>
          </a:p>
        </p:txBody>
      </p:sp>
    </p:spTree>
    <p:extLst>
      <p:ext uri="{BB962C8B-B14F-4D97-AF65-F5344CB8AC3E}">
        <p14:creationId xmlns:p14="http://schemas.microsoft.com/office/powerpoint/2010/main" val="2066477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9080CF11-F6A0-4372-80A2-6F8635BA607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969A8"/>
                </a:solidFill>
              </a:defRPr>
            </a:pPr>
            <a:r>
              <a:rPr sz="1050" b="1">
                <a:solidFill>
                  <a:srgbClr val="0969A8"/>
                </a:solidFill>
              </a:rPr>
              <a:t>PARTNERSHIP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A99A7FE-A43C-45E6-9FE8-60A496D52224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9048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531"/>
                </a:solidFill>
              </a:defRPr>
            </a:pPr>
            <a:r>
              <a:rPr sz="2850" b="1">
                <a:solidFill>
                  <a:srgbClr val="102531"/>
                </a:solidFill>
              </a:rPr>
              <a:t>프로젝트 성공을 위한 네 가지 기반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4D9049E-8388-4EBE-B849-E022AA121A73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68580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7D4147-99D4-4DD6-8230-D3040F82443F}"/>
              </a:ext>
            </a:extLst>
          </p:cNvPr>
          <p:cNvSpPr>
            <a:spLocks noGrp="1"/>
          </p:cNvSpPr>
          <p:nvPr/>
        </p:nvSpPr>
        <p:spPr>
          <a:xfrm>
            <a:off x="11144250" y="3810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6E8796"/>
                </a:solidFill>
              </a:defRPr>
            </a:pPr>
            <a:r>
              <a:rPr sz="975" b="1">
                <a:solidFill>
                  <a:srgbClr val="6E8796"/>
                </a:solidFill>
              </a:rPr>
              <a:t>15</a:t>
            </a: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B1BDF391-C07B-4CBE-B918-7B77C3C8743B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2552700" cy="3295650"/>
          </a:xfrm>
          <a:prstGeom prst="roundRect">
            <a:avLst>
              <a:gd name="adj" fmla="val 671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E218522-D757-4FD2-904E-2EED79313985}"/>
              </a:ext>
            </a:extLst>
          </p:cNvPr>
          <p:cNvSpPr>
            <a:spLocks noGrp="1"/>
          </p:cNvSpPr>
          <p:nvPr/>
        </p:nvSpPr>
        <p:spPr>
          <a:xfrm>
            <a:off x="838200" y="22098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975" b="1">
                <a:solidFill>
                  <a:srgbClr val="0969A8"/>
                </a:solidFill>
              </a:defRPr>
            </a:pPr>
            <a:r>
              <a:rPr sz="975" b="1">
                <a:solidFill>
                  <a:srgbClr val="0969A8"/>
                </a:solidFill>
              </a:rPr>
              <a:t>ENGINEERING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A66A60F-BC67-494A-BFCD-2C77D6E3F8CB}"/>
              </a:ext>
            </a:extLst>
          </p:cNvPr>
          <p:cNvSpPr>
            <a:spLocks noGrp="1"/>
          </p:cNvSpPr>
          <p:nvPr/>
        </p:nvSpPr>
        <p:spPr>
          <a:xfrm>
            <a:off x="838200" y="2800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531"/>
                </a:solidFill>
              </a:defRPr>
            </a:pPr>
            <a:r>
              <a:rPr sz="2250" b="1">
                <a:solidFill>
                  <a:srgbClr val="102531"/>
                </a:solidFill>
              </a:rPr>
              <a:t>75명 기술팀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7379B6E-B823-487E-823E-48B11A23F990}"/>
              </a:ext>
            </a:extLst>
          </p:cNvPr>
          <p:cNvSpPr>
            <a:spLocks noGrp="1"/>
          </p:cNvSpPr>
          <p:nvPr/>
        </p:nvSpPr>
        <p:spPr>
          <a:xfrm>
            <a:off x="838200" y="36195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차체 구조와 생산 공정을 함께 이해하는 엔지니어링</a:t>
            </a:r>
          </a:p>
        </p:txBody>
      </p:sp>
      <p:sp>
        <p:nvSpPr>
          <p:cNvPr id="9" name="모서리가 둥근 직사각형 8">
            <a:extLst>
              <a:ext uri="{FF2B5EF4-FFF2-40B4-BE49-F238E27FC236}">
                <a16:creationId xmlns:a16="http://schemas.microsoft.com/office/drawing/2014/main" id="{1930CC77-F87B-4229-9CA4-C283E8F838CE}"/>
              </a:ext>
            </a:extLst>
          </p:cNvPr>
          <p:cNvSpPr>
            <a:spLocks noGrp="1"/>
          </p:cNvSpPr>
          <p:nvPr/>
        </p:nvSpPr>
        <p:spPr>
          <a:xfrm>
            <a:off x="3390900" y="1962150"/>
            <a:ext cx="2552700" cy="3295650"/>
          </a:xfrm>
          <a:prstGeom prst="roundRect">
            <a:avLst>
              <a:gd name="adj" fmla="val 671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CB5B178-3BC9-4C0D-A5F0-339857D4E791}"/>
              </a:ext>
            </a:extLst>
          </p:cNvPr>
          <p:cNvSpPr>
            <a:spLocks noGrp="1"/>
          </p:cNvSpPr>
          <p:nvPr/>
        </p:nvSpPr>
        <p:spPr>
          <a:xfrm>
            <a:off x="3619500" y="22098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975" b="1">
                <a:solidFill>
                  <a:srgbClr val="0969A8"/>
                </a:solidFill>
              </a:defRPr>
            </a:pPr>
            <a:r>
              <a:rPr sz="975" b="1">
                <a:solidFill>
                  <a:srgbClr val="0969A8"/>
                </a:solidFill>
              </a:rPr>
              <a:t>CAPACITY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0BA5297-E05E-4CD0-BD4A-663721344CB9}"/>
              </a:ext>
            </a:extLst>
          </p:cNvPr>
          <p:cNvSpPr>
            <a:spLocks noGrp="1"/>
          </p:cNvSpPr>
          <p:nvPr/>
        </p:nvSpPr>
        <p:spPr>
          <a:xfrm>
            <a:off x="3619500" y="2800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531"/>
                </a:solidFill>
              </a:defRPr>
            </a:pPr>
            <a:r>
              <a:rPr sz="2250" b="1">
                <a:solidFill>
                  <a:srgbClr val="102531"/>
                </a:solidFill>
              </a:rPr>
              <a:t>월 30량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47F89AB-F93E-4F59-99B5-118AEDDBE66A}"/>
              </a:ext>
            </a:extLst>
          </p:cNvPr>
          <p:cNvSpPr>
            <a:spLocks noGrp="1"/>
          </p:cNvSpPr>
          <p:nvPr/>
        </p:nvSpPr>
        <p:spPr>
          <a:xfrm>
            <a:off x="3619500" y="36195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대형 프로젝트에 대응하는 안정적인 생산능력</a:t>
            </a:r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C6F16EFE-2446-4861-9A8A-4513E2A47470}"/>
              </a:ext>
            </a:extLst>
          </p:cNvPr>
          <p:cNvSpPr>
            <a:spLocks noGrp="1"/>
          </p:cNvSpPr>
          <p:nvPr/>
        </p:nvSpPr>
        <p:spPr>
          <a:xfrm>
            <a:off x="6172200" y="1962150"/>
            <a:ext cx="2552700" cy="3295650"/>
          </a:xfrm>
          <a:prstGeom prst="roundRect">
            <a:avLst>
              <a:gd name="adj" fmla="val 6716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45BC58A-233D-4310-B76E-06FDDF4857A7}"/>
              </a:ext>
            </a:extLst>
          </p:cNvPr>
          <p:cNvSpPr>
            <a:spLocks noGrp="1"/>
          </p:cNvSpPr>
          <p:nvPr/>
        </p:nvSpPr>
        <p:spPr>
          <a:xfrm>
            <a:off x="6400800" y="22098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975" b="1">
                <a:solidFill>
                  <a:srgbClr val="0969A8"/>
                </a:solidFill>
              </a:defRPr>
            </a:pPr>
            <a:r>
              <a:rPr sz="975" b="1">
                <a:solidFill>
                  <a:srgbClr val="0969A8"/>
                </a:solidFill>
              </a:rPr>
              <a:t>QUALITY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F833938-A92C-4DE8-8432-01F21AE22545}"/>
              </a:ext>
            </a:extLst>
          </p:cNvPr>
          <p:cNvSpPr>
            <a:spLocks noGrp="1"/>
          </p:cNvSpPr>
          <p:nvPr/>
        </p:nvSpPr>
        <p:spPr>
          <a:xfrm>
            <a:off x="6400800" y="2800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531"/>
                </a:solidFill>
              </a:defRPr>
            </a:pPr>
            <a:r>
              <a:rPr sz="2250" b="1">
                <a:solidFill>
                  <a:srgbClr val="102531"/>
                </a:solidFill>
              </a:rPr>
              <a:t>국제 인증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37DA45B-7B70-4A41-823C-B49638373C67}"/>
              </a:ext>
            </a:extLst>
          </p:cNvPr>
          <p:cNvSpPr>
            <a:spLocks noGrp="1"/>
          </p:cNvSpPr>
          <p:nvPr/>
        </p:nvSpPr>
        <p:spPr>
          <a:xfrm>
            <a:off x="6400800" y="36195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B7482"/>
                </a:solidFill>
              </a:defRPr>
            </a:pPr>
            <a:r>
              <a:rPr sz="1275" b="0">
                <a:solidFill>
                  <a:srgbClr val="5B7482"/>
                </a:solidFill>
              </a:rPr>
              <a:t>철도산업 품질과 용접 체계 기반의 공정관리</a:t>
            </a:r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C72DE371-B453-4900-B43E-D28FE0FC9069}"/>
              </a:ext>
            </a:extLst>
          </p:cNvPr>
          <p:cNvSpPr>
            <a:spLocks noGrp="1"/>
          </p:cNvSpPr>
          <p:nvPr/>
        </p:nvSpPr>
        <p:spPr>
          <a:xfrm>
            <a:off x="8953500" y="1962150"/>
            <a:ext cx="2552700" cy="3295650"/>
          </a:xfrm>
          <a:prstGeom prst="roundRect">
            <a:avLst>
              <a:gd name="adj" fmla="val 6716"/>
            </a:avLst>
          </a:prstGeom>
          <a:solidFill>
            <a:srgbClr val="0969A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1BBE33A-2ED4-4D5F-8EA7-C13FC0FB483E}"/>
              </a:ext>
            </a:extLst>
          </p:cNvPr>
          <p:cNvSpPr>
            <a:spLocks noGrp="1"/>
          </p:cNvSpPr>
          <p:nvPr/>
        </p:nvSpPr>
        <p:spPr>
          <a:xfrm>
            <a:off x="9182100" y="2209800"/>
            <a:ext cx="2095500" cy="266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975" b="1">
                <a:solidFill>
                  <a:srgbClr val="EAF3F7"/>
                </a:solidFill>
              </a:defRPr>
            </a:pPr>
            <a:r>
              <a:rPr sz="975" b="1">
                <a:solidFill>
                  <a:srgbClr val="EAF3F7"/>
                </a:solidFill>
              </a:rPr>
              <a:t>GLOBAL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5C32B98-0DA5-40F7-834D-59E50DDE3AF3}"/>
              </a:ext>
            </a:extLst>
          </p:cNvPr>
          <p:cNvSpPr>
            <a:spLocks noGrp="1"/>
          </p:cNvSpPr>
          <p:nvPr/>
        </p:nvSpPr>
        <p:spPr>
          <a:xfrm>
            <a:off x="9182100" y="2800350"/>
            <a:ext cx="2095500" cy="514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20개국+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5BC3729-A9D1-4D58-93E3-519D7B6E237A}"/>
              </a:ext>
            </a:extLst>
          </p:cNvPr>
          <p:cNvSpPr>
            <a:spLocks noGrp="1"/>
          </p:cNvSpPr>
          <p:nvPr/>
        </p:nvSpPr>
        <p:spPr>
          <a:xfrm>
            <a:off x="9182100" y="3619500"/>
            <a:ext cx="2038350" cy="8953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3F7"/>
                </a:solidFill>
              </a:defRPr>
            </a:pPr>
            <a:r>
              <a:rPr sz="1275" b="0">
                <a:solidFill>
                  <a:srgbClr val="EAF3F7"/>
                </a:solidFill>
              </a:rPr>
              <a:t>중국·동남아 거점을 통한 현지 대응과 공급망 운영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AB27E08-943C-4822-B7D0-00F6E86C6079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500" b="1">
                <a:solidFill>
                  <a:srgbClr val="102531"/>
                </a:solidFill>
              </a:defRPr>
            </a:pPr>
            <a:r>
              <a:rPr sz="1500" b="1">
                <a:solidFill>
                  <a:srgbClr val="102531"/>
                </a:solidFill>
              </a:rPr>
              <a:t>설계부터 납품까지, 고객의 프로젝트 일정과 품질 목표에 맞춰 협업합니다.</a:t>
            </a:r>
          </a:p>
        </p:txBody>
      </p:sp>
    </p:spTree>
    <p:extLst>
      <p:ext uri="{BB962C8B-B14F-4D97-AF65-F5344CB8AC3E}">
        <p14:creationId xmlns:p14="http://schemas.microsoft.com/office/powerpoint/2010/main" val="733233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l="29692" r="29692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F6BFFC41-94D6-44B7-8978-726423C60A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027F6ED-D1C0-48CE-A121-42A5CB565F2B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30480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2B7D6"/>
                </a:solidFill>
              </a:defRPr>
            </a:pPr>
            <a:r>
              <a:rPr sz="1500" b="1">
                <a:solidFill>
                  <a:srgbClr val="22B7D6"/>
                </a:solidFill>
              </a:rPr>
              <a:t>TEDRAIL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9E835F-A3A4-4051-83D2-EFF01327C2B5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6286500" cy="1314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함께 만드는</a:t>
            </a:r>
          </a:p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더 나은 철도 이동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956F7BC-2164-44CC-B647-5E3A28644946}"/>
              </a:ext>
            </a:extLst>
          </p:cNvPr>
          <p:cNvSpPr>
            <a:spLocks noGrp="1"/>
          </p:cNvSpPr>
          <p:nvPr/>
        </p:nvSpPr>
        <p:spPr>
          <a:xfrm>
            <a:off x="723900" y="37338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75" b="0">
                <a:solidFill>
                  <a:srgbClr val="EAF3F7"/>
                </a:solidFill>
              </a:defRPr>
            </a:pPr>
            <a:r>
              <a:rPr sz="1575" b="0">
                <a:solidFill>
                  <a:srgbClr val="EAF3F7"/>
                </a:solidFill>
              </a:rPr>
              <a:t>철도차량 차체 및 부품 공급 프로젝트를 상담해 주세요.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1E0B704-8362-4D3A-8237-70F0EED71655}"/>
              </a:ext>
            </a:extLst>
          </p:cNvPr>
          <p:cNvSpPr>
            <a:spLocks noGrp="1"/>
          </p:cNvSpPr>
          <p:nvPr/>
        </p:nvSpPr>
        <p:spPr>
          <a:xfrm>
            <a:off x="723900" y="4629150"/>
            <a:ext cx="1200150" cy="47625"/>
          </a:xfrm>
          <a:prstGeom prst="rect">
            <a:avLst/>
          </a:prstGeom>
          <a:solidFill>
            <a:srgbClr val="22B7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4B020A2-221C-4FB9-A7F1-884DF366C4C7}"/>
              </a:ext>
            </a:extLst>
          </p:cNvPr>
          <p:cNvSpPr>
            <a:spLocks noGrp="1"/>
          </p:cNvSpPr>
          <p:nvPr/>
        </p:nvSpPr>
        <p:spPr>
          <a:xfrm>
            <a:off x="723900" y="487680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A9BAC5"/>
                </a:solidFill>
              </a:defRPr>
            </a:pPr>
            <a:r>
              <a:rPr sz="1350" b="1">
                <a:solidFill>
                  <a:srgbClr val="A9BAC5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699165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Macintosh PowerPoint</Application>
  <DocSecurity>0</DocSecurity>
  <PresentationFormat>와이드스크린</PresentationFormat>
  <Paragraphs>255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8" baseType="lpstr"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승철 류</cp:lastModifiedBy>
  <cp:revision>1</cp:revision>
  <dcterms:created xsi:type="dcterms:W3CDTF">2026-08-10T10:49:06Z</dcterms:created>
  <dcterms:modified xsi:type="dcterms:W3CDTF">2026-08-10T10:58:33Z</dcterms:modified>
</cp:coreProperties>
</file>